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
  </p:notesMasterIdLst>
  <p:sldIdLst>
    <p:sldId id="5504" r:id="rId5"/>
    <p:sldId id="5512" r:id="rId6"/>
    <p:sldId id="5518" r:id="rId7"/>
    <p:sldId id="5514" r:id="rId8"/>
    <p:sldId id="259" r:id="rId9"/>
    <p:sldId id="5515" r:id="rId10"/>
    <p:sldId id="272" r:id="rId11"/>
    <p:sldId id="5513" r:id="rId12"/>
    <p:sldId id="5493" r:id="rId13"/>
    <p:sldId id="5517" r:id="rId14"/>
    <p:sldId id="256" r:id="rId15"/>
    <p:sldId id="258" r:id="rId16"/>
    <p:sldId id="5506" r:id="rId17"/>
    <p:sldId id="265" r:id="rId18"/>
    <p:sldId id="273" r:id="rId19"/>
    <p:sldId id="275" r:id="rId20"/>
    <p:sldId id="1857" r:id="rId21"/>
    <p:sldId id="5516" r:id="rId22"/>
    <p:sldId id="550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B697"/>
    <a:srgbClr val="FFC61C"/>
    <a:srgbClr val="AA004F"/>
    <a:srgbClr val="2550A0"/>
    <a:srgbClr val="DEEB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792" autoAdjust="0"/>
  </p:normalViewPr>
  <p:slideViewPr>
    <p:cSldViewPr snapToGrid="0">
      <p:cViewPr varScale="1">
        <p:scale>
          <a:sx n="59" d="100"/>
          <a:sy n="59" d="100"/>
        </p:scale>
        <p:origin x="89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478F95-0A5C-4430-8D0E-DCBA44353108}" type="datetimeFigureOut">
              <a:rPr lang="en-US" smtClean="0"/>
              <a:t>11/3/2020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CE8A0F-7359-4B66-8A7C-44ADD23CE714}" type="slidenum">
              <a:rPr lang="en-US" smtClean="0"/>
              <a:t>‹#›</a:t>
            </a:fld>
            <a:endParaRPr lang="en-US"/>
          </a:p>
        </p:txBody>
      </p:sp>
    </p:spTree>
    <p:extLst>
      <p:ext uri="{BB962C8B-B14F-4D97-AF65-F5344CB8AC3E}">
        <p14:creationId xmlns:p14="http://schemas.microsoft.com/office/powerpoint/2010/main" val="40558713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gallup.com/services/178517/state-global-workplace.aspx"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As you teach a lesson, you create a chart, together with your students, that captures the most important content and relevant strategies</a:t>
            </a:r>
            <a:endParaRPr lang="en-US" dirty="0"/>
          </a:p>
        </p:txBody>
      </p:sp>
      <p:sp>
        <p:nvSpPr>
          <p:cNvPr id="4" name="Slide Number Placeholder 3"/>
          <p:cNvSpPr>
            <a:spLocks noGrp="1"/>
          </p:cNvSpPr>
          <p:nvPr>
            <p:ph type="sldNum" sz="quarter" idx="5"/>
          </p:nvPr>
        </p:nvSpPr>
        <p:spPr/>
        <p:txBody>
          <a:bodyPr/>
          <a:lstStyle/>
          <a:p>
            <a:fld id="{C71862B9-F94E-4D7C-94AC-F2AA53C54C2B}" type="slidenum">
              <a:rPr lang="en-US" smtClean="0"/>
              <a:t>1</a:t>
            </a:fld>
            <a:endParaRPr lang="en-US"/>
          </a:p>
        </p:txBody>
      </p:sp>
    </p:spTree>
    <p:extLst>
      <p:ext uri="{BB962C8B-B14F-4D97-AF65-F5344CB8AC3E}">
        <p14:creationId xmlns:p14="http://schemas.microsoft.com/office/powerpoint/2010/main" val="19318447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As you teach a lesson, you create a chart, together with your students, that captures the most important content and relevant strategies</a:t>
            </a:r>
            <a:endParaRPr lang="en-US" dirty="0"/>
          </a:p>
        </p:txBody>
      </p:sp>
      <p:sp>
        <p:nvSpPr>
          <p:cNvPr id="4" name="Slide Number Placeholder 3"/>
          <p:cNvSpPr>
            <a:spLocks noGrp="1"/>
          </p:cNvSpPr>
          <p:nvPr>
            <p:ph type="sldNum" sz="quarter" idx="5"/>
          </p:nvPr>
        </p:nvSpPr>
        <p:spPr/>
        <p:txBody>
          <a:bodyPr/>
          <a:lstStyle/>
          <a:p>
            <a:fld id="{C71862B9-F94E-4D7C-94AC-F2AA53C54C2B}" type="slidenum">
              <a:rPr lang="en-US" smtClean="0"/>
              <a:t>13</a:t>
            </a:fld>
            <a:endParaRPr lang="en-US"/>
          </a:p>
        </p:txBody>
      </p:sp>
    </p:spTree>
    <p:extLst>
      <p:ext uri="{BB962C8B-B14F-4D97-AF65-F5344CB8AC3E}">
        <p14:creationId xmlns:p14="http://schemas.microsoft.com/office/powerpoint/2010/main" val="3140146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Segoe UI" panose="020B0502040204020203" pitchFamily="34" charset="0"/>
                <a:cs typeface="Segoe UI" panose="020B0502040204020203" pitchFamily="34" charset="0"/>
              </a:rPr>
              <a:t>OMs and TMs brainstormed recognition rewards that agents, TMs and Agents could receive if key performance indicators were achieved.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Segoe UI" panose="020B0502040204020203" pitchFamily="34" charset="0"/>
                <a:cs typeface="Segoe UI" panose="020B0502040204020203" pitchFamily="34" charset="0"/>
              </a:rPr>
              <a:t>We heard it all, the idea was to have fun and be creative and to some extent extravagant.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Segoe UI" panose="020B0502040204020203" pitchFamily="34" charset="0"/>
                <a:cs typeface="Segoe UI" panose="020B0502040204020203" pitchFamily="34" charset="0"/>
              </a:rPr>
              <a:t>Ideas ranged from displaying balloons on site to trips to Disneyland.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latin typeface="Segoe UI" panose="020B0502040204020203" pitchFamily="34" charset="0"/>
              <a:cs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29CE8A0F-7359-4B66-8A7C-44ADD23CE714}" type="slidenum">
              <a:rPr lang="en-US" smtClean="0"/>
              <a:t>14</a:t>
            </a:fld>
            <a:endParaRPr lang="en-US"/>
          </a:p>
        </p:txBody>
      </p:sp>
    </p:spTree>
    <p:extLst>
      <p:ext uri="{BB962C8B-B14F-4D97-AF65-F5344CB8AC3E}">
        <p14:creationId xmlns:p14="http://schemas.microsoft.com/office/powerpoint/2010/main" val="477678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Segoe UI" panose="020B0502040204020203" pitchFamily="34" charset="0"/>
                <a:cs typeface="Segoe UI" panose="020B0502040204020203" pitchFamily="34" charset="0"/>
              </a:rPr>
              <a:t>TMs ranked and prioritized awards based on perceived motivations, wants, and goals of front-line staff.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latin typeface="Segoe UI" panose="020B0502040204020203" pitchFamily="34" charset="0"/>
              <a:cs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29CE8A0F-7359-4B66-8A7C-44ADD23CE714}" type="slidenum">
              <a:rPr lang="en-US" smtClean="0"/>
              <a:t>15</a:t>
            </a:fld>
            <a:endParaRPr lang="en-US"/>
          </a:p>
        </p:txBody>
      </p:sp>
    </p:spTree>
    <p:extLst>
      <p:ext uri="{BB962C8B-B14F-4D97-AF65-F5344CB8AC3E}">
        <p14:creationId xmlns:p14="http://schemas.microsoft.com/office/powerpoint/2010/main" val="2723871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CE8A0F-7359-4B66-8A7C-44ADD23CE714}" type="slidenum">
              <a:rPr lang="en-US" smtClean="0"/>
              <a:t>16</a:t>
            </a:fld>
            <a:endParaRPr lang="en-US"/>
          </a:p>
        </p:txBody>
      </p:sp>
    </p:spTree>
    <p:extLst>
      <p:ext uri="{BB962C8B-B14F-4D97-AF65-F5344CB8AC3E}">
        <p14:creationId xmlns:p14="http://schemas.microsoft.com/office/powerpoint/2010/main" val="248835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29CE8A0F-7359-4B66-8A7C-44ADD23CE714}" type="slidenum">
              <a:rPr lang="en-US" smtClean="0"/>
              <a:t>17</a:t>
            </a:fld>
            <a:endParaRPr lang="en-US"/>
          </a:p>
        </p:txBody>
      </p:sp>
    </p:spTree>
    <p:extLst>
      <p:ext uri="{BB962C8B-B14F-4D97-AF65-F5344CB8AC3E}">
        <p14:creationId xmlns:p14="http://schemas.microsoft.com/office/powerpoint/2010/main" val="1495310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Performance scorecards are often said to be a visual answer to the question, "How are we doing?“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entury Gothic" panose="020B0502020202020204" pitchFamily="34" charset="0"/>
              </a:rPr>
              <a:t>Each KPI is typically displayed as a symbol indicating the health of that particular metric</a:t>
            </a:r>
          </a:p>
          <a:p>
            <a:r>
              <a:rPr lang="en-US" sz="1200" b="0" i="0" kern="1200" dirty="0">
                <a:solidFill>
                  <a:schemeClr val="tx1"/>
                </a:solidFill>
                <a:effectLst/>
                <a:latin typeface="+mn-lt"/>
                <a:ea typeface="+mn-ea"/>
                <a:cs typeface="+mn-cs"/>
              </a:rPr>
              <a:t>Similar to a grade school report card, the scorecard measures periodic results (weekly, monthly, quarterly, annually) against a predetermined goal, allowing users to gauge how their performance stacks up against expectations.</a:t>
            </a:r>
          </a:p>
          <a:p>
            <a:r>
              <a:rPr lang="en-US" dirty="0"/>
              <a:t>We can start to drill down quickly on agents or TM, Oms that show patterns or trends of unfavorable performance (bottom 5 section)</a:t>
            </a:r>
          </a:p>
          <a:p>
            <a:endParaRPr lang="en-US" dirty="0"/>
          </a:p>
          <a:p>
            <a:r>
              <a:rPr lang="en-US" sz="1200" dirty="0">
                <a:latin typeface="Century Gothic" panose="020B0502020202020204" pitchFamily="34" charset="0"/>
              </a:rPr>
              <a:t>When performance </a:t>
            </a:r>
            <a:r>
              <a:rPr lang="en-US" sz="1200" dirty="0" err="1">
                <a:latin typeface="Century Gothic" panose="020B0502020202020204" pitchFamily="34" charset="0"/>
              </a:rPr>
              <a:t>iss</a:t>
            </a:r>
            <a:r>
              <a:rPr lang="en-US" sz="1200" dirty="0">
                <a:latin typeface="Century Gothic" panose="020B0502020202020204" pitchFamily="34" charset="0"/>
              </a:rPr>
              <a:t> </a:t>
            </a:r>
            <a:r>
              <a:rPr lang="en-US" sz="1200" dirty="0" err="1">
                <a:latin typeface="Century Gothic" panose="020B0502020202020204" pitchFamily="34" charset="0"/>
              </a:rPr>
              <a:t>ues</a:t>
            </a:r>
            <a:r>
              <a:rPr lang="en-US" sz="1200" dirty="0">
                <a:latin typeface="Century Gothic" panose="020B0502020202020204" pitchFamily="34" charset="0"/>
              </a:rPr>
              <a:t> stand out on a top-level scorecard, it’s possible to “drill down” to layers of data that give further details. The bottom line is that scorecards encourage thorough monitoring and timely corrective actions.</a:t>
            </a:r>
            <a:endParaRPr lang="en-US" dirty="0"/>
          </a:p>
        </p:txBody>
      </p:sp>
      <p:sp>
        <p:nvSpPr>
          <p:cNvPr id="4" name="Slide Number Placeholder 3"/>
          <p:cNvSpPr>
            <a:spLocks noGrp="1"/>
          </p:cNvSpPr>
          <p:nvPr>
            <p:ph type="sldNum" sz="quarter" idx="5"/>
          </p:nvPr>
        </p:nvSpPr>
        <p:spPr/>
        <p:txBody>
          <a:bodyPr/>
          <a:lstStyle/>
          <a:p>
            <a:fld id="{C71862B9-F94E-4D7C-94AC-F2AA53C54C2B}" type="slidenum">
              <a:rPr lang="en-US" smtClean="0"/>
              <a:t>18</a:t>
            </a:fld>
            <a:endParaRPr lang="en-US"/>
          </a:p>
        </p:txBody>
      </p:sp>
    </p:spTree>
    <p:extLst>
      <p:ext uri="{BB962C8B-B14F-4D97-AF65-F5344CB8AC3E}">
        <p14:creationId xmlns:p14="http://schemas.microsoft.com/office/powerpoint/2010/main" val="1753375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862B9-F94E-4D7C-94AC-F2AA53C54C2B}" type="slidenum">
              <a:rPr lang="en-US" smtClean="0"/>
              <a:t>19</a:t>
            </a:fld>
            <a:endParaRPr lang="en-US"/>
          </a:p>
        </p:txBody>
      </p:sp>
    </p:spTree>
    <p:extLst>
      <p:ext uri="{BB962C8B-B14F-4D97-AF65-F5344CB8AC3E}">
        <p14:creationId xmlns:p14="http://schemas.microsoft.com/office/powerpoint/2010/main" val="417743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862B9-F94E-4D7C-94AC-F2AA53C54C2B}" type="slidenum">
              <a:rPr lang="en-US" smtClean="0"/>
              <a:t>2</a:t>
            </a:fld>
            <a:endParaRPr lang="en-US"/>
          </a:p>
        </p:txBody>
      </p:sp>
    </p:spTree>
    <p:extLst>
      <p:ext uri="{BB962C8B-B14F-4D97-AF65-F5344CB8AC3E}">
        <p14:creationId xmlns:p14="http://schemas.microsoft.com/office/powerpoint/2010/main" val="1873078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862B9-F94E-4D7C-94AC-F2AA53C54C2B}" type="slidenum">
              <a:rPr lang="en-US" smtClean="0"/>
              <a:t>4</a:t>
            </a:fld>
            <a:endParaRPr lang="en-US"/>
          </a:p>
        </p:txBody>
      </p:sp>
    </p:spTree>
    <p:extLst>
      <p:ext uri="{BB962C8B-B14F-4D97-AF65-F5344CB8AC3E}">
        <p14:creationId xmlns:p14="http://schemas.microsoft.com/office/powerpoint/2010/main" val="1888987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8349F8-3804-414E-975B-10BA65B9E830}" type="slidenum">
              <a:rPr lang="en-US" smtClean="0"/>
              <a:t>5</a:t>
            </a:fld>
            <a:endParaRPr lang="en-US" dirty="0"/>
          </a:p>
        </p:txBody>
      </p:sp>
    </p:spTree>
    <p:extLst>
      <p:ext uri="{BB962C8B-B14F-4D97-AF65-F5344CB8AC3E}">
        <p14:creationId xmlns:p14="http://schemas.microsoft.com/office/powerpoint/2010/main" val="1510770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862B9-F94E-4D7C-94AC-F2AA53C54C2B}" type="slidenum">
              <a:rPr lang="en-US" smtClean="0"/>
              <a:t>8</a:t>
            </a:fld>
            <a:endParaRPr lang="en-US"/>
          </a:p>
        </p:txBody>
      </p:sp>
    </p:spTree>
    <p:extLst>
      <p:ext uri="{BB962C8B-B14F-4D97-AF65-F5344CB8AC3E}">
        <p14:creationId xmlns:p14="http://schemas.microsoft.com/office/powerpoint/2010/main" val="2556232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Performance scorecards are often said to be a visual answer to the question, "How are we doing?“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entury Gothic" panose="020B0502020202020204" pitchFamily="34" charset="0"/>
              </a:rPr>
              <a:t>Each KPI is typically displayed as a symbol indicating the health of that particular metric</a:t>
            </a:r>
          </a:p>
          <a:p>
            <a:r>
              <a:rPr lang="en-US" sz="1200" b="0" i="0" kern="1200" dirty="0">
                <a:solidFill>
                  <a:schemeClr val="tx1"/>
                </a:solidFill>
                <a:effectLst/>
                <a:latin typeface="+mn-lt"/>
                <a:ea typeface="+mn-ea"/>
                <a:cs typeface="+mn-cs"/>
              </a:rPr>
              <a:t>Similar to a grade school report card, the scorecard measures periodic results (weekly, monthly, quarterly, annually) against a predetermined goal, allowing users to gauge how their performance stacks up against expectations.</a:t>
            </a:r>
          </a:p>
          <a:p>
            <a:r>
              <a:rPr lang="en-US" dirty="0"/>
              <a:t>We can start to drill down quickly on agents or TM, Oms that show patterns or trends of unfavorable performance (bottom 5 section)</a:t>
            </a:r>
          </a:p>
          <a:p>
            <a:endParaRPr lang="en-US" dirty="0"/>
          </a:p>
          <a:p>
            <a:r>
              <a:rPr lang="en-US" sz="1200" dirty="0">
                <a:latin typeface="Century Gothic" panose="020B0502020202020204" pitchFamily="34" charset="0"/>
              </a:rPr>
              <a:t>When performance </a:t>
            </a:r>
            <a:r>
              <a:rPr lang="en-US" sz="1200" dirty="0" err="1">
                <a:latin typeface="Century Gothic" panose="020B0502020202020204" pitchFamily="34" charset="0"/>
              </a:rPr>
              <a:t>iss</a:t>
            </a:r>
            <a:r>
              <a:rPr lang="en-US" sz="1200" dirty="0">
                <a:latin typeface="Century Gothic" panose="020B0502020202020204" pitchFamily="34" charset="0"/>
              </a:rPr>
              <a:t> </a:t>
            </a:r>
            <a:r>
              <a:rPr lang="en-US" sz="1200" dirty="0" err="1">
                <a:latin typeface="Century Gothic" panose="020B0502020202020204" pitchFamily="34" charset="0"/>
              </a:rPr>
              <a:t>ues</a:t>
            </a:r>
            <a:r>
              <a:rPr lang="en-US" sz="1200" dirty="0">
                <a:latin typeface="Century Gothic" panose="020B0502020202020204" pitchFamily="34" charset="0"/>
              </a:rPr>
              <a:t> stand out on a top-level scorecard, it’s possible to “drill down” to layers of data that give further details. The bottom line is that scorecards encourage thorough monitoring and timely corrective actions.</a:t>
            </a:r>
            <a:endParaRPr lang="en-US" dirty="0"/>
          </a:p>
        </p:txBody>
      </p:sp>
      <p:sp>
        <p:nvSpPr>
          <p:cNvPr id="4" name="Slide Number Placeholder 3"/>
          <p:cNvSpPr>
            <a:spLocks noGrp="1"/>
          </p:cNvSpPr>
          <p:nvPr>
            <p:ph type="sldNum" sz="quarter" idx="5"/>
          </p:nvPr>
        </p:nvSpPr>
        <p:spPr/>
        <p:txBody>
          <a:bodyPr/>
          <a:lstStyle/>
          <a:p>
            <a:fld id="{C71862B9-F94E-4D7C-94AC-F2AA53C54C2B}" type="slidenum">
              <a:rPr lang="en-US" smtClean="0"/>
              <a:t>9</a:t>
            </a:fld>
            <a:endParaRPr lang="en-US"/>
          </a:p>
        </p:txBody>
      </p:sp>
    </p:spTree>
    <p:extLst>
      <p:ext uri="{BB962C8B-B14F-4D97-AF65-F5344CB8AC3E}">
        <p14:creationId xmlns:p14="http://schemas.microsoft.com/office/powerpoint/2010/main" val="1484340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As you teach a lesson, you create a chart, together with your students, that captures the most important content and relevant strategies</a:t>
            </a:r>
            <a:endParaRPr lang="en-US" dirty="0"/>
          </a:p>
        </p:txBody>
      </p:sp>
      <p:sp>
        <p:nvSpPr>
          <p:cNvPr id="4" name="Slide Number Placeholder 3"/>
          <p:cNvSpPr>
            <a:spLocks noGrp="1"/>
          </p:cNvSpPr>
          <p:nvPr>
            <p:ph type="sldNum" sz="quarter" idx="5"/>
          </p:nvPr>
        </p:nvSpPr>
        <p:spPr/>
        <p:txBody>
          <a:bodyPr/>
          <a:lstStyle/>
          <a:p>
            <a:fld id="{C71862B9-F94E-4D7C-94AC-F2AA53C54C2B}" type="slidenum">
              <a:rPr lang="en-US" smtClean="0"/>
              <a:t>10</a:t>
            </a:fld>
            <a:endParaRPr lang="en-US"/>
          </a:p>
        </p:txBody>
      </p:sp>
    </p:spTree>
    <p:extLst>
      <p:ext uri="{BB962C8B-B14F-4D97-AF65-F5344CB8AC3E}">
        <p14:creationId xmlns:p14="http://schemas.microsoft.com/office/powerpoint/2010/main" val="882398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Over the last few months, </a:t>
            </a:r>
            <a:r>
              <a:rPr lang="en-US" sz="1200" b="1" i="0" kern="1200" dirty="0" err="1">
                <a:solidFill>
                  <a:schemeClr val="tx1"/>
                </a:solidFill>
                <a:effectLst/>
                <a:latin typeface="+mn-lt"/>
                <a:ea typeface="+mn-ea"/>
                <a:cs typeface="+mn-cs"/>
              </a:rPr>
              <a:t>glayds</a:t>
            </a:r>
            <a:r>
              <a:rPr lang="en-US" sz="1200" b="1" i="0" kern="1200" dirty="0">
                <a:solidFill>
                  <a:schemeClr val="tx1"/>
                </a:solidFill>
                <a:effectLst/>
                <a:latin typeface="+mn-lt"/>
                <a:ea typeface="+mn-ea"/>
                <a:cs typeface="+mn-cs"/>
              </a:rPr>
              <a:t> lars and Chelsea have spent a lot a time working with ops to improve performance management across TM and OM at the MSCC. We traveled site to site, leaning about each site practices, culture, pain points, and performance gaps. IN our work we quick witnessed the variation of who site </a:t>
            </a:r>
            <a:r>
              <a:rPr lang="en-US" sz="1200" b="1" i="0" kern="1200" dirty="0" err="1">
                <a:solidFill>
                  <a:schemeClr val="tx1"/>
                </a:solidFill>
                <a:effectLst/>
                <a:latin typeface="+mn-lt"/>
                <a:ea typeface="+mn-ea"/>
                <a:cs typeface="+mn-cs"/>
              </a:rPr>
              <a:t>rexocngized</a:t>
            </a:r>
            <a:r>
              <a:rPr lang="en-US" sz="1200" b="1" i="0" kern="1200" dirty="0">
                <a:solidFill>
                  <a:schemeClr val="tx1"/>
                </a:solidFill>
                <a:effectLst/>
                <a:latin typeface="+mn-lt"/>
                <a:ea typeface="+mn-ea"/>
                <a:cs typeface="+mn-cs"/>
              </a:rPr>
              <a:t> and </a:t>
            </a:r>
            <a:r>
              <a:rPr lang="en-US" sz="1200" b="1" i="0" kern="1200" dirty="0" err="1">
                <a:solidFill>
                  <a:schemeClr val="tx1"/>
                </a:solidFill>
                <a:effectLst/>
                <a:latin typeface="+mn-lt"/>
                <a:ea typeface="+mn-ea"/>
                <a:cs typeface="+mn-cs"/>
              </a:rPr>
              <a:t>rewared</a:t>
            </a:r>
            <a:r>
              <a:rPr lang="en-US" sz="1200" b="1" i="0" kern="1200" dirty="0">
                <a:solidFill>
                  <a:schemeClr val="tx1"/>
                </a:solidFill>
                <a:effectLst/>
                <a:latin typeface="+mn-lt"/>
                <a:ea typeface="+mn-ea"/>
                <a:cs typeface="+mn-cs"/>
              </a:rPr>
              <a:t> their agents. The most glaring example was regarding2 agents that had med Every single metric in 2019, taking thousands of calls, provide the best service and at the end of it all getting a pat on the back and a gift card. I was in shock! That was it? And I also thought to myself what does her engagement look like? And what about the other thousands of CSRs across the enterprise. So I set on a journey to learn more about way organizations engaged their employees in environments similar to our own. And what I ended finding were some interesting stat. </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For </a:t>
            </a:r>
            <a:r>
              <a:rPr lang="en-US" sz="1200" b="1" i="0" kern="1200" dirty="0" err="1">
                <a:solidFill>
                  <a:schemeClr val="tx1"/>
                </a:solidFill>
                <a:effectLst/>
                <a:latin typeface="+mn-lt"/>
                <a:ea typeface="+mn-ea"/>
                <a:cs typeface="+mn-cs"/>
              </a:rPr>
              <a:t>instane</a:t>
            </a:r>
            <a:r>
              <a:rPr lang="en-US" sz="1200" b="1" i="0" kern="1200" dirty="0">
                <a:solidFill>
                  <a:schemeClr val="tx1"/>
                </a:solidFill>
                <a:effectLst/>
                <a:latin typeface="+mn-lt"/>
                <a:ea typeface="+mn-ea"/>
                <a:cs typeface="+mn-cs"/>
              </a:rPr>
              <a:t> organizations with strong </a:t>
            </a:r>
            <a:r>
              <a:rPr lang="en-US" sz="1200" b="1" i="0" kern="1200" dirty="0" err="1">
                <a:solidFill>
                  <a:schemeClr val="tx1"/>
                </a:solidFill>
                <a:effectLst/>
                <a:latin typeface="+mn-lt"/>
                <a:ea typeface="+mn-ea"/>
                <a:cs typeface="+mn-cs"/>
              </a:rPr>
              <a:t>engement</a:t>
            </a:r>
            <a:r>
              <a:rPr lang="en-US" sz="1200" b="1" i="0" kern="1200" dirty="0">
                <a:solidFill>
                  <a:schemeClr val="tx1"/>
                </a:solidFill>
                <a:effectLst/>
                <a:latin typeface="+mn-lt"/>
                <a:ea typeface="+mn-ea"/>
                <a:cs typeface="+mn-cs"/>
              </a:rPr>
              <a:t> show </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147% better performance compared to others.</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25-65% less turnover.</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37% fewer absences</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038DD7DB-3772-4031-93A0-DA40E5C5C286}" type="slidenum">
              <a:rPr lang="en-US" smtClean="0"/>
              <a:t>11</a:t>
            </a:fld>
            <a:endParaRPr lang="en-US"/>
          </a:p>
        </p:txBody>
      </p:sp>
    </p:spTree>
    <p:extLst>
      <p:ext uri="{BB962C8B-B14F-4D97-AF65-F5344CB8AC3E}">
        <p14:creationId xmlns:p14="http://schemas.microsoft.com/office/powerpoint/2010/main" val="3533273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For </a:t>
            </a:r>
            <a:r>
              <a:rPr lang="en-US" sz="1200" b="1" i="0" kern="1200" dirty="0" err="1">
                <a:solidFill>
                  <a:schemeClr val="tx1"/>
                </a:solidFill>
                <a:effectLst/>
                <a:latin typeface="+mn-lt"/>
                <a:ea typeface="+mn-ea"/>
                <a:cs typeface="+mn-cs"/>
              </a:rPr>
              <a:t>instane</a:t>
            </a:r>
            <a:r>
              <a:rPr lang="en-US" sz="1200" b="1" i="0" kern="1200" dirty="0">
                <a:solidFill>
                  <a:schemeClr val="tx1"/>
                </a:solidFill>
                <a:effectLst/>
                <a:latin typeface="+mn-lt"/>
                <a:ea typeface="+mn-ea"/>
                <a:cs typeface="+mn-cs"/>
              </a:rPr>
              <a:t> organizations with strong </a:t>
            </a:r>
            <a:r>
              <a:rPr lang="en-US" sz="1200" b="1" i="0" kern="1200" dirty="0" err="1">
                <a:solidFill>
                  <a:schemeClr val="tx1"/>
                </a:solidFill>
                <a:effectLst/>
                <a:latin typeface="+mn-lt"/>
                <a:ea typeface="+mn-ea"/>
                <a:cs typeface="+mn-cs"/>
              </a:rPr>
              <a:t>engement</a:t>
            </a:r>
            <a:r>
              <a:rPr lang="en-US" sz="1200" b="1" i="0" kern="1200" dirty="0">
                <a:solidFill>
                  <a:schemeClr val="tx1"/>
                </a:solidFill>
                <a:effectLst/>
                <a:latin typeface="+mn-lt"/>
                <a:ea typeface="+mn-ea"/>
                <a:cs typeface="+mn-cs"/>
              </a:rPr>
              <a:t> show </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Gallup report that </a:t>
            </a:r>
          </a:p>
          <a:p>
            <a:r>
              <a:rPr lang="en-US" sz="1200" b="1" i="0" kern="1200" dirty="0">
                <a:solidFill>
                  <a:schemeClr val="tx1"/>
                </a:solidFill>
                <a:effectLst/>
                <a:latin typeface="+mn-lt"/>
                <a:ea typeface="+mn-ea"/>
                <a:cs typeface="+mn-cs"/>
              </a:rPr>
              <a:t>147% better performance compared to others.</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25-65% less turnover.</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37% fewer absences</a:t>
            </a:r>
            <a:endParaRPr lang="en-US" sz="1200" b="0" i="0" kern="1200" dirty="0">
              <a:solidFill>
                <a:schemeClr val="tx1"/>
              </a:solidFill>
              <a:effectLst/>
              <a:latin typeface="+mn-lt"/>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museo-sans"/>
              </a:rPr>
              <a:t>Now outside the context of KP, “Just 13 percent of employees worldwide are engaged in their jobs, a recent Gallup </a:t>
            </a:r>
            <a:r>
              <a:rPr lang="en-US" sz="1200" b="0" i="0" dirty="0">
                <a:solidFill>
                  <a:srgbClr val="A31E22"/>
                </a:solidFill>
                <a:effectLst/>
                <a:latin typeface="museo-sans"/>
                <a:hlinkClick r:id="rId3"/>
              </a:rPr>
              <a:t>report</a:t>
            </a:r>
            <a:r>
              <a:rPr lang="en-US" sz="1200" b="0" i="0" dirty="0">
                <a:solidFill>
                  <a:srgbClr val="000000"/>
                </a:solidFill>
                <a:effectLst/>
                <a:latin typeface="museo-sans"/>
              </a:rPr>
              <a:t> found -- meaning that they're "involved in, enthusiastic about and committed to their work and workplace.“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000000"/>
              </a:solidFill>
              <a:effectLst/>
              <a:latin typeface="museo-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museo-sans"/>
              </a:rPr>
              <a:t>It’s a sad story for the remaining 87%. Add to the fact we are the midst of a pandemic for many of us to work from home. </a:t>
            </a:r>
          </a:p>
          <a:p>
            <a:endParaRPr lang="en-US" sz="1200" b="1" dirty="0">
              <a:solidFill>
                <a:srgbClr val="000000"/>
              </a:solidFill>
              <a:latin typeface="museo-sans"/>
            </a:endParaRPr>
          </a:p>
          <a:p>
            <a:r>
              <a:rPr lang="en-US" sz="1200" b="1" dirty="0">
                <a:solidFill>
                  <a:srgbClr val="000000"/>
                </a:solidFill>
                <a:latin typeface="museo-sans"/>
              </a:rPr>
              <a:t>Now more than ever managers are eager to find new and creative ways to engage their staff. We spoke about </a:t>
            </a:r>
            <a:r>
              <a:rPr lang="en-US" sz="1200" b="1" dirty="0" err="1">
                <a:solidFill>
                  <a:srgbClr val="000000"/>
                </a:solidFill>
                <a:latin typeface="museo-sans"/>
              </a:rPr>
              <a:t>nearpod</a:t>
            </a:r>
            <a:r>
              <a:rPr lang="en-US" sz="1200" b="1" dirty="0">
                <a:solidFill>
                  <a:srgbClr val="000000"/>
                </a:solidFill>
                <a:latin typeface="museo-sans"/>
              </a:rPr>
              <a:t> for example. </a:t>
            </a:r>
          </a:p>
          <a:p>
            <a:endParaRPr lang="en-US" dirty="0"/>
          </a:p>
          <a:p>
            <a:r>
              <a:rPr lang="en-US" dirty="0"/>
              <a:t>As a result, Our team has been working on developing a standardized framework for rewards and recognition. And similar to the scorecard development, each site has had an opportunity to mold this framework, to add to, and provide their feedback. Now Denver will have an opportunity to do the same! </a:t>
            </a:r>
          </a:p>
          <a:p>
            <a:endParaRPr lang="en-US"/>
          </a:p>
          <a:p>
            <a:r>
              <a:rPr lang="en-US"/>
              <a:t>As a result, Our team has been working on developing a standardized framework for rewards and recognition. And similar to the scorecard development, each site has had an opportunity to mold this framework, to add to, and provide their feedback. Now Denver will have an opportunity to do the same! </a:t>
            </a:r>
            <a:endParaRPr lang="en-US" dirty="0"/>
          </a:p>
        </p:txBody>
      </p:sp>
      <p:sp>
        <p:nvSpPr>
          <p:cNvPr id="4" name="Slide Number Placeholder 3"/>
          <p:cNvSpPr>
            <a:spLocks noGrp="1"/>
          </p:cNvSpPr>
          <p:nvPr>
            <p:ph type="sldNum" sz="quarter" idx="5"/>
          </p:nvPr>
        </p:nvSpPr>
        <p:spPr/>
        <p:txBody>
          <a:bodyPr/>
          <a:lstStyle/>
          <a:p>
            <a:fld id="{038DD7DB-3772-4031-93A0-DA40E5C5C286}" type="slidenum">
              <a:rPr lang="en-US" smtClean="0"/>
              <a:t>12</a:t>
            </a:fld>
            <a:endParaRPr lang="en-US"/>
          </a:p>
        </p:txBody>
      </p:sp>
    </p:spTree>
    <p:extLst>
      <p:ext uri="{BB962C8B-B14F-4D97-AF65-F5344CB8AC3E}">
        <p14:creationId xmlns:p14="http://schemas.microsoft.com/office/powerpoint/2010/main" val="3069425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0DC5C-4C2C-41F0-B072-6DAD868A32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07B37EE-7C48-4C01-A8DF-F7C685930E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807848-7E30-44C4-87F5-2EA12F6C4FFA}"/>
              </a:ext>
            </a:extLst>
          </p:cNvPr>
          <p:cNvSpPr>
            <a:spLocks noGrp="1"/>
          </p:cNvSpPr>
          <p:nvPr>
            <p:ph type="dt" sz="half" idx="10"/>
          </p:nvPr>
        </p:nvSpPr>
        <p:spPr/>
        <p:txBody>
          <a:bodyPr/>
          <a:lstStyle/>
          <a:p>
            <a:fld id="{C28B30D0-A91B-459D-AE46-ED5C04CFC73D}" type="datetimeFigureOut">
              <a:rPr lang="en-US" smtClean="0"/>
              <a:t>11/3/2020</a:t>
            </a:fld>
            <a:endParaRPr lang="en-US"/>
          </a:p>
        </p:txBody>
      </p:sp>
      <p:sp>
        <p:nvSpPr>
          <p:cNvPr id="5" name="Footer Placeholder 4">
            <a:extLst>
              <a:ext uri="{FF2B5EF4-FFF2-40B4-BE49-F238E27FC236}">
                <a16:creationId xmlns:a16="http://schemas.microsoft.com/office/drawing/2014/main" id="{66D32BF1-946F-4369-8E83-B6216ECAA6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B5B2AE-6C6E-4DFA-9B83-A89C80FAC908}"/>
              </a:ext>
            </a:extLst>
          </p:cNvPr>
          <p:cNvSpPr>
            <a:spLocks noGrp="1"/>
          </p:cNvSpPr>
          <p:nvPr>
            <p:ph type="sldNum" sz="quarter" idx="12"/>
          </p:nvPr>
        </p:nvSpPr>
        <p:spPr/>
        <p:txBody>
          <a:bodyPr/>
          <a:lstStyle/>
          <a:p>
            <a:fld id="{53CE3B30-B120-471D-9271-7B16E02F398C}" type="slidenum">
              <a:rPr lang="en-US" smtClean="0"/>
              <a:t>‹#›</a:t>
            </a:fld>
            <a:endParaRPr lang="en-US"/>
          </a:p>
        </p:txBody>
      </p:sp>
    </p:spTree>
    <p:extLst>
      <p:ext uri="{BB962C8B-B14F-4D97-AF65-F5344CB8AC3E}">
        <p14:creationId xmlns:p14="http://schemas.microsoft.com/office/powerpoint/2010/main" val="6993840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30A71-33BF-4269-8261-31B0F6CF4F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69287CE-D0B4-4C59-8175-853A3B72C5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B8EF60-348B-4086-ACEF-96BFAA46A9A4}"/>
              </a:ext>
            </a:extLst>
          </p:cNvPr>
          <p:cNvSpPr>
            <a:spLocks noGrp="1"/>
          </p:cNvSpPr>
          <p:nvPr>
            <p:ph type="dt" sz="half" idx="10"/>
          </p:nvPr>
        </p:nvSpPr>
        <p:spPr/>
        <p:txBody>
          <a:bodyPr/>
          <a:lstStyle/>
          <a:p>
            <a:fld id="{C28B30D0-A91B-459D-AE46-ED5C04CFC73D}" type="datetimeFigureOut">
              <a:rPr lang="en-US" smtClean="0"/>
              <a:t>11/3/2020</a:t>
            </a:fld>
            <a:endParaRPr lang="en-US"/>
          </a:p>
        </p:txBody>
      </p:sp>
      <p:sp>
        <p:nvSpPr>
          <p:cNvPr id="5" name="Footer Placeholder 4">
            <a:extLst>
              <a:ext uri="{FF2B5EF4-FFF2-40B4-BE49-F238E27FC236}">
                <a16:creationId xmlns:a16="http://schemas.microsoft.com/office/drawing/2014/main" id="{FB8AC23B-1064-48EB-A691-094240EA0E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613D5C-48A1-4B38-A829-886273181577}"/>
              </a:ext>
            </a:extLst>
          </p:cNvPr>
          <p:cNvSpPr>
            <a:spLocks noGrp="1"/>
          </p:cNvSpPr>
          <p:nvPr>
            <p:ph type="sldNum" sz="quarter" idx="12"/>
          </p:nvPr>
        </p:nvSpPr>
        <p:spPr/>
        <p:txBody>
          <a:bodyPr/>
          <a:lstStyle/>
          <a:p>
            <a:fld id="{53CE3B30-B120-471D-9271-7B16E02F398C}" type="slidenum">
              <a:rPr lang="en-US" smtClean="0"/>
              <a:t>‹#›</a:t>
            </a:fld>
            <a:endParaRPr lang="en-US"/>
          </a:p>
        </p:txBody>
      </p:sp>
    </p:spTree>
    <p:extLst>
      <p:ext uri="{BB962C8B-B14F-4D97-AF65-F5344CB8AC3E}">
        <p14:creationId xmlns:p14="http://schemas.microsoft.com/office/powerpoint/2010/main" val="837982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C4B560-E2EC-4630-876C-CC7BA13E4AC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2A56925-1D48-473F-ADCF-B05B3D545D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FFCC6F-9577-4FE0-B613-9BF26B3EA860}"/>
              </a:ext>
            </a:extLst>
          </p:cNvPr>
          <p:cNvSpPr>
            <a:spLocks noGrp="1"/>
          </p:cNvSpPr>
          <p:nvPr>
            <p:ph type="dt" sz="half" idx="10"/>
          </p:nvPr>
        </p:nvSpPr>
        <p:spPr/>
        <p:txBody>
          <a:bodyPr/>
          <a:lstStyle/>
          <a:p>
            <a:fld id="{C28B30D0-A91B-459D-AE46-ED5C04CFC73D}" type="datetimeFigureOut">
              <a:rPr lang="en-US" smtClean="0"/>
              <a:t>11/3/2020</a:t>
            </a:fld>
            <a:endParaRPr lang="en-US"/>
          </a:p>
        </p:txBody>
      </p:sp>
      <p:sp>
        <p:nvSpPr>
          <p:cNvPr id="5" name="Footer Placeholder 4">
            <a:extLst>
              <a:ext uri="{FF2B5EF4-FFF2-40B4-BE49-F238E27FC236}">
                <a16:creationId xmlns:a16="http://schemas.microsoft.com/office/drawing/2014/main" id="{62FA8E0B-403A-4E13-B34C-9EBE23B51C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FD95C5-D510-4FB0-AD37-1034E36B6DE7}"/>
              </a:ext>
            </a:extLst>
          </p:cNvPr>
          <p:cNvSpPr>
            <a:spLocks noGrp="1"/>
          </p:cNvSpPr>
          <p:nvPr>
            <p:ph type="sldNum" sz="quarter" idx="12"/>
          </p:nvPr>
        </p:nvSpPr>
        <p:spPr/>
        <p:txBody>
          <a:bodyPr/>
          <a:lstStyle/>
          <a:p>
            <a:fld id="{53CE3B30-B120-471D-9271-7B16E02F398C}" type="slidenum">
              <a:rPr lang="en-US" smtClean="0"/>
              <a:t>‹#›</a:t>
            </a:fld>
            <a:endParaRPr lang="en-US"/>
          </a:p>
        </p:txBody>
      </p:sp>
    </p:spTree>
    <p:extLst>
      <p:ext uri="{BB962C8B-B14F-4D97-AF65-F5344CB8AC3E}">
        <p14:creationId xmlns:p14="http://schemas.microsoft.com/office/powerpoint/2010/main" val="10911041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layout 1">
    <p:bg>
      <p:bgPr>
        <a:solidFill>
          <a:schemeClr val="bg1">
            <a:alpha val="100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295910" y="76200"/>
            <a:ext cx="11582400" cy="289560"/>
          </a:xfrm>
          <a:prstGeom prst="rect">
            <a:avLst/>
          </a:prstGeom>
          <a:noFill/>
          <a:ln w="0" cmpd="sng">
            <a:noFill/>
            <a:prstDash val="solid"/>
          </a:ln>
        </p:spPr>
        <p:txBody>
          <a:bodyPr vert="horz" lIns="0" tIns="28575" rIns="0" bIns="0" anchor="t"/>
          <a:lstStyle/>
          <a:p>
            <a:pPr marL="91440" marR="0" indent="0" algn="l">
              <a:lnSpc>
                <a:spcPts val="2000"/>
              </a:lnSpc>
              <a:spcAft>
                <a:spcPts val="80"/>
              </a:spcAft>
            </a:pPr>
            <a:r>
              <a:rPr lang="en-US" sz="1750" b="1" spc="-45">
                <a:solidFill>
                  <a:srgbClr val="000000"/>
                </a:solidFill>
                <a:latin typeface="Calibri" panose="02020603050405020304" pitchFamily="2"/>
              </a:rPr>
              <a:t>Date</a:t>
            </a:r>
            <a:r>
              <a:rPr lang="en-US" sz="1500" spc="-55">
                <a:solidFill>
                  <a:srgbClr val="000000"/>
                </a:solidFill>
                <a:latin typeface="Calibri" panose="02020603050405020304" pitchFamily="2"/>
              </a:rPr>
              <a:t>: </a:t>
            </a:r>
          </a:p>
        </p:txBody>
      </p:sp>
    </p:spTree>
    <p:extLst>
      <p:ext uri="{BB962C8B-B14F-4D97-AF65-F5344CB8AC3E}">
        <p14:creationId xmlns:p14="http://schemas.microsoft.com/office/powerpoint/2010/main" val="1627809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8D32E-CDD0-41B2-9745-4F5C657A97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765ABE-A3B6-475E-9BE0-48FE1667F7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39706E-4A24-4F35-BA01-FB8E3C60FAA0}"/>
              </a:ext>
            </a:extLst>
          </p:cNvPr>
          <p:cNvSpPr>
            <a:spLocks noGrp="1"/>
          </p:cNvSpPr>
          <p:nvPr>
            <p:ph type="dt" sz="half" idx="10"/>
          </p:nvPr>
        </p:nvSpPr>
        <p:spPr/>
        <p:txBody>
          <a:bodyPr/>
          <a:lstStyle/>
          <a:p>
            <a:fld id="{C28B30D0-A91B-459D-AE46-ED5C04CFC73D}" type="datetimeFigureOut">
              <a:rPr lang="en-US" smtClean="0"/>
              <a:t>11/3/2020</a:t>
            </a:fld>
            <a:endParaRPr lang="en-US"/>
          </a:p>
        </p:txBody>
      </p:sp>
      <p:sp>
        <p:nvSpPr>
          <p:cNvPr id="5" name="Footer Placeholder 4">
            <a:extLst>
              <a:ext uri="{FF2B5EF4-FFF2-40B4-BE49-F238E27FC236}">
                <a16:creationId xmlns:a16="http://schemas.microsoft.com/office/drawing/2014/main" id="{BE8FF16D-1D4E-4B5C-ACAE-FDC9469BF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B766C4-E0B5-43C8-A95C-A35874A8D157}"/>
              </a:ext>
            </a:extLst>
          </p:cNvPr>
          <p:cNvSpPr>
            <a:spLocks noGrp="1"/>
          </p:cNvSpPr>
          <p:nvPr>
            <p:ph type="sldNum" sz="quarter" idx="12"/>
          </p:nvPr>
        </p:nvSpPr>
        <p:spPr/>
        <p:txBody>
          <a:bodyPr/>
          <a:lstStyle/>
          <a:p>
            <a:fld id="{53CE3B30-B120-471D-9271-7B16E02F398C}" type="slidenum">
              <a:rPr lang="en-US" smtClean="0"/>
              <a:t>‹#›</a:t>
            </a:fld>
            <a:endParaRPr lang="en-US"/>
          </a:p>
        </p:txBody>
      </p:sp>
    </p:spTree>
    <p:extLst>
      <p:ext uri="{BB962C8B-B14F-4D97-AF65-F5344CB8AC3E}">
        <p14:creationId xmlns:p14="http://schemas.microsoft.com/office/powerpoint/2010/main" val="27459389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B5A00-6317-48FB-9A03-038A1C7B3B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E17428-D9E9-4118-A987-54AE9BA62A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102916-3074-41F6-B0AE-AB0D42F66EF0}"/>
              </a:ext>
            </a:extLst>
          </p:cNvPr>
          <p:cNvSpPr>
            <a:spLocks noGrp="1"/>
          </p:cNvSpPr>
          <p:nvPr>
            <p:ph type="dt" sz="half" idx="10"/>
          </p:nvPr>
        </p:nvSpPr>
        <p:spPr/>
        <p:txBody>
          <a:bodyPr/>
          <a:lstStyle/>
          <a:p>
            <a:fld id="{C28B30D0-A91B-459D-AE46-ED5C04CFC73D}" type="datetimeFigureOut">
              <a:rPr lang="en-US" smtClean="0"/>
              <a:t>11/3/2020</a:t>
            </a:fld>
            <a:endParaRPr lang="en-US"/>
          </a:p>
        </p:txBody>
      </p:sp>
      <p:sp>
        <p:nvSpPr>
          <p:cNvPr id="5" name="Footer Placeholder 4">
            <a:extLst>
              <a:ext uri="{FF2B5EF4-FFF2-40B4-BE49-F238E27FC236}">
                <a16:creationId xmlns:a16="http://schemas.microsoft.com/office/drawing/2014/main" id="{6F6C5E59-8D08-4B56-AB1A-7BBE0F205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712F59-709D-4526-8EDC-9B1DF9BC90B6}"/>
              </a:ext>
            </a:extLst>
          </p:cNvPr>
          <p:cNvSpPr>
            <a:spLocks noGrp="1"/>
          </p:cNvSpPr>
          <p:nvPr>
            <p:ph type="sldNum" sz="quarter" idx="12"/>
          </p:nvPr>
        </p:nvSpPr>
        <p:spPr/>
        <p:txBody>
          <a:bodyPr/>
          <a:lstStyle/>
          <a:p>
            <a:fld id="{53CE3B30-B120-471D-9271-7B16E02F398C}" type="slidenum">
              <a:rPr lang="en-US" smtClean="0"/>
              <a:t>‹#›</a:t>
            </a:fld>
            <a:endParaRPr lang="en-US"/>
          </a:p>
        </p:txBody>
      </p:sp>
    </p:spTree>
    <p:extLst>
      <p:ext uri="{BB962C8B-B14F-4D97-AF65-F5344CB8AC3E}">
        <p14:creationId xmlns:p14="http://schemas.microsoft.com/office/powerpoint/2010/main" val="2914915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4EC46-132A-4A9C-8FF3-4E88662AA8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490C98-A20E-4FDF-9F89-93AD9F46731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354E7D0-B191-4C0A-963D-C95CA2C1A1D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BF5E64F-DD00-4860-92A4-9C54CA2F959F}"/>
              </a:ext>
            </a:extLst>
          </p:cNvPr>
          <p:cNvSpPr>
            <a:spLocks noGrp="1"/>
          </p:cNvSpPr>
          <p:nvPr>
            <p:ph type="dt" sz="half" idx="10"/>
          </p:nvPr>
        </p:nvSpPr>
        <p:spPr/>
        <p:txBody>
          <a:bodyPr/>
          <a:lstStyle/>
          <a:p>
            <a:fld id="{C28B30D0-A91B-459D-AE46-ED5C04CFC73D}" type="datetimeFigureOut">
              <a:rPr lang="en-US" smtClean="0"/>
              <a:t>11/3/2020</a:t>
            </a:fld>
            <a:endParaRPr lang="en-US"/>
          </a:p>
        </p:txBody>
      </p:sp>
      <p:sp>
        <p:nvSpPr>
          <p:cNvPr id="6" name="Footer Placeholder 5">
            <a:extLst>
              <a:ext uri="{FF2B5EF4-FFF2-40B4-BE49-F238E27FC236}">
                <a16:creationId xmlns:a16="http://schemas.microsoft.com/office/drawing/2014/main" id="{AE4075AF-5A25-48A2-B2AB-E2EB143BF7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32EC61-198D-4D49-BFB3-D07A952177B9}"/>
              </a:ext>
            </a:extLst>
          </p:cNvPr>
          <p:cNvSpPr>
            <a:spLocks noGrp="1"/>
          </p:cNvSpPr>
          <p:nvPr>
            <p:ph type="sldNum" sz="quarter" idx="12"/>
          </p:nvPr>
        </p:nvSpPr>
        <p:spPr/>
        <p:txBody>
          <a:bodyPr/>
          <a:lstStyle/>
          <a:p>
            <a:fld id="{53CE3B30-B120-471D-9271-7B16E02F398C}" type="slidenum">
              <a:rPr lang="en-US" smtClean="0"/>
              <a:t>‹#›</a:t>
            </a:fld>
            <a:endParaRPr lang="en-US"/>
          </a:p>
        </p:txBody>
      </p:sp>
    </p:spTree>
    <p:extLst>
      <p:ext uri="{BB962C8B-B14F-4D97-AF65-F5344CB8AC3E}">
        <p14:creationId xmlns:p14="http://schemas.microsoft.com/office/powerpoint/2010/main" val="1998639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8EDF4-7EE8-4348-9BBB-CBAA3E8FF1A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54DE246-A6E0-4FD9-ABB4-969C76F4DA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1FE796-B5ED-46DE-BE54-84E458F25C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74BC6D3-D0DF-4B1D-A25E-EB564DD695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121EF80-061E-4394-801C-6F52CB5610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A9A77D9-46C8-4B9C-90BA-BEFFDEC418DA}"/>
              </a:ext>
            </a:extLst>
          </p:cNvPr>
          <p:cNvSpPr>
            <a:spLocks noGrp="1"/>
          </p:cNvSpPr>
          <p:nvPr>
            <p:ph type="dt" sz="half" idx="10"/>
          </p:nvPr>
        </p:nvSpPr>
        <p:spPr/>
        <p:txBody>
          <a:bodyPr/>
          <a:lstStyle/>
          <a:p>
            <a:fld id="{C28B30D0-A91B-459D-AE46-ED5C04CFC73D}" type="datetimeFigureOut">
              <a:rPr lang="en-US" smtClean="0"/>
              <a:t>11/3/2020</a:t>
            </a:fld>
            <a:endParaRPr lang="en-US"/>
          </a:p>
        </p:txBody>
      </p:sp>
      <p:sp>
        <p:nvSpPr>
          <p:cNvPr id="8" name="Footer Placeholder 7">
            <a:extLst>
              <a:ext uri="{FF2B5EF4-FFF2-40B4-BE49-F238E27FC236}">
                <a16:creationId xmlns:a16="http://schemas.microsoft.com/office/drawing/2014/main" id="{84B1DAAC-E81C-435E-BB27-E6882338609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3CFA40-1B90-4E4A-9659-CB6C603C3CF0}"/>
              </a:ext>
            </a:extLst>
          </p:cNvPr>
          <p:cNvSpPr>
            <a:spLocks noGrp="1"/>
          </p:cNvSpPr>
          <p:nvPr>
            <p:ph type="sldNum" sz="quarter" idx="12"/>
          </p:nvPr>
        </p:nvSpPr>
        <p:spPr/>
        <p:txBody>
          <a:bodyPr/>
          <a:lstStyle/>
          <a:p>
            <a:fld id="{53CE3B30-B120-471D-9271-7B16E02F398C}" type="slidenum">
              <a:rPr lang="en-US" smtClean="0"/>
              <a:t>‹#›</a:t>
            </a:fld>
            <a:endParaRPr lang="en-US"/>
          </a:p>
        </p:txBody>
      </p:sp>
    </p:spTree>
    <p:extLst>
      <p:ext uri="{BB962C8B-B14F-4D97-AF65-F5344CB8AC3E}">
        <p14:creationId xmlns:p14="http://schemas.microsoft.com/office/powerpoint/2010/main" val="3331578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A4B21-621F-4918-AD73-11B385CBA99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11CCAD-29AD-4F3D-9214-A0536DE35C98}"/>
              </a:ext>
            </a:extLst>
          </p:cNvPr>
          <p:cNvSpPr>
            <a:spLocks noGrp="1"/>
          </p:cNvSpPr>
          <p:nvPr>
            <p:ph type="dt" sz="half" idx="10"/>
          </p:nvPr>
        </p:nvSpPr>
        <p:spPr/>
        <p:txBody>
          <a:bodyPr/>
          <a:lstStyle/>
          <a:p>
            <a:fld id="{C28B30D0-A91B-459D-AE46-ED5C04CFC73D}" type="datetimeFigureOut">
              <a:rPr lang="en-US" smtClean="0"/>
              <a:t>11/3/2020</a:t>
            </a:fld>
            <a:endParaRPr lang="en-US"/>
          </a:p>
        </p:txBody>
      </p:sp>
      <p:sp>
        <p:nvSpPr>
          <p:cNvPr id="4" name="Footer Placeholder 3">
            <a:extLst>
              <a:ext uri="{FF2B5EF4-FFF2-40B4-BE49-F238E27FC236}">
                <a16:creationId xmlns:a16="http://schemas.microsoft.com/office/drawing/2014/main" id="{02AC3C11-12A7-464F-9A9E-5B5434466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EC9B10C-6CE5-438B-8245-932D6CF2FB7C}"/>
              </a:ext>
            </a:extLst>
          </p:cNvPr>
          <p:cNvSpPr>
            <a:spLocks noGrp="1"/>
          </p:cNvSpPr>
          <p:nvPr>
            <p:ph type="sldNum" sz="quarter" idx="12"/>
          </p:nvPr>
        </p:nvSpPr>
        <p:spPr/>
        <p:txBody>
          <a:bodyPr/>
          <a:lstStyle/>
          <a:p>
            <a:fld id="{53CE3B30-B120-471D-9271-7B16E02F398C}" type="slidenum">
              <a:rPr lang="en-US" smtClean="0"/>
              <a:t>‹#›</a:t>
            </a:fld>
            <a:endParaRPr lang="en-US"/>
          </a:p>
        </p:txBody>
      </p:sp>
    </p:spTree>
    <p:extLst>
      <p:ext uri="{BB962C8B-B14F-4D97-AF65-F5344CB8AC3E}">
        <p14:creationId xmlns:p14="http://schemas.microsoft.com/office/powerpoint/2010/main" val="3069317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B35F8B-C66B-43DE-B699-EE3FBFF028B2}"/>
              </a:ext>
            </a:extLst>
          </p:cNvPr>
          <p:cNvSpPr>
            <a:spLocks noGrp="1"/>
          </p:cNvSpPr>
          <p:nvPr>
            <p:ph type="dt" sz="half" idx="10"/>
          </p:nvPr>
        </p:nvSpPr>
        <p:spPr/>
        <p:txBody>
          <a:bodyPr/>
          <a:lstStyle/>
          <a:p>
            <a:fld id="{C28B30D0-A91B-459D-AE46-ED5C04CFC73D}" type="datetimeFigureOut">
              <a:rPr lang="en-US" smtClean="0"/>
              <a:t>11/3/2020</a:t>
            </a:fld>
            <a:endParaRPr lang="en-US"/>
          </a:p>
        </p:txBody>
      </p:sp>
      <p:sp>
        <p:nvSpPr>
          <p:cNvPr id="3" name="Footer Placeholder 2">
            <a:extLst>
              <a:ext uri="{FF2B5EF4-FFF2-40B4-BE49-F238E27FC236}">
                <a16:creationId xmlns:a16="http://schemas.microsoft.com/office/drawing/2014/main" id="{2303234D-76B4-4D44-B4D1-3D1EA40EBF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E1396A-E8AD-45F2-94CE-B949842F77A4}"/>
              </a:ext>
            </a:extLst>
          </p:cNvPr>
          <p:cNvSpPr>
            <a:spLocks noGrp="1"/>
          </p:cNvSpPr>
          <p:nvPr>
            <p:ph type="sldNum" sz="quarter" idx="12"/>
          </p:nvPr>
        </p:nvSpPr>
        <p:spPr/>
        <p:txBody>
          <a:bodyPr/>
          <a:lstStyle/>
          <a:p>
            <a:fld id="{53CE3B30-B120-471D-9271-7B16E02F398C}" type="slidenum">
              <a:rPr lang="en-US" smtClean="0"/>
              <a:t>‹#›</a:t>
            </a:fld>
            <a:endParaRPr lang="en-US"/>
          </a:p>
        </p:txBody>
      </p:sp>
    </p:spTree>
    <p:extLst>
      <p:ext uri="{BB962C8B-B14F-4D97-AF65-F5344CB8AC3E}">
        <p14:creationId xmlns:p14="http://schemas.microsoft.com/office/powerpoint/2010/main" val="3740774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F3A30-9BC5-4629-BAB8-CEADA357A2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7AF1376-4B1B-4C26-9FEF-DB0F86098E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1120582-3E3E-4998-AB77-8ABBDEAB98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2BEBAE-52BC-4533-949B-FA7438B13C58}"/>
              </a:ext>
            </a:extLst>
          </p:cNvPr>
          <p:cNvSpPr>
            <a:spLocks noGrp="1"/>
          </p:cNvSpPr>
          <p:nvPr>
            <p:ph type="dt" sz="half" idx="10"/>
          </p:nvPr>
        </p:nvSpPr>
        <p:spPr/>
        <p:txBody>
          <a:bodyPr/>
          <a:lstStyle/>
          <a:p>
            <a:fld id="{C28B30D0-A91B-459D-AE46-ED5C04CFC73D}" type="datetimeFigureOut">
              <a:rPr lang="en-US" smtClean="0"/>
              <a:t>11/3/2020</a:t>
            </a:fld>
            <a:endParaRPr lang="en-US"/>
          </a:p>
        </p:txBody>
      </p:sp>
      <p:sp>
        <p:nvSpPr>
          <p:cNvPr id="6" name="Footer Placeholder 5">
            <a:extLst>
              <a:ext uri="{FF2B5EF4-FFF2-40B4-BE49-F238E27FC236}">
                <a16:creationId xmlns:a16="http://schemas.microsoft.com/office/drawing/2014/main" id="{62DA884E-2940-4276-AB66-B7C4E94F63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3F0DF6-1E46-4AC4-A6FF-C377B4F78890}"/>
              </a:ext>
            </a:extLst>
          </p:cNvPr>
          <p:cNvSpPr>
            <a:spLocks noGrp="1"/>
          </p:cNvSpPr>
          <p:nvPr>
            <p:ph type="sldNum" sz="quarter" idx="12"/>
          </p:nvPr>
        </p:nvSpPr>
        <p:spPr/>
        <p:txBody>
          <a:bodyPr/>
          <a:lstStyle/>
          <a:p>
            <a:fld id="{53CE3B30-B120-471D-9271-7B16E02F398C}" type="slidenum">
              <a:rPr lang="en-US" smtClean="0"/>
              <a:t>‹#›</a:t>
            </a:fld>
            <a:endParaRPr lang="en-US"/>
          </a:p>
        </p:txBody>
      </p:sp>
    </p:spTree>
    <p:extLst>
      <p:ext uri="{BB962C8B-B14F-4D97-AF65-F5344CB8AC3E}">
        <p14:creationId xmlns:p14="http://schemas.microsoft.com/office/powerpoint/2010/main" val="1019358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CB572-F638-4E7B-B31E-229DD5376B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48D150-8A69-4A33-BCF7-1AAB3DA95A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F837759-4362-4F07-BB71-788E2F42CA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3CF632-AE46-4D73-9A2E-EA3CD4560E1C}"/>
              </a:ext>
            </a:extLst>
          </p:cNvPr>
          <p:cNvSpPr>
            <a:spLocks noGrp="1"/>
          </p:cNvSpPr>
          <p:nvPr>
            <p:ph type="dt" sz="half" idx="10"/>
          </p:nvPr>
        </p:nvSpPr>
        <p:spPr/>
        <p:txBody>
          <a:bodyPr/>
          <a:lstStyle/>
          <a:p>
            <a:fld id="{C28B30D0-A91B-459D-AE46-ED5C04CFC73D}" type="datetimeFigureOut">
              <a:rPr lang="en-US" smtClean="0"/>
              <a:t>11/3/2020</a:t>
            </a:fld>
            <a:endParaRPr lang="en-US"/>
          </a:p>
        </p:txBody>
      </p:sp>
      <p:sp>
        <p:nvSpPr>
          <p:cNvPr id="6" name="Footer Placeholder 5">
            <a:extLst>
              <a:ext uri="{FF2B5EF4-FFF2-40B4-BE49-F238E27FC236}">
                <a16:creationId xmlns:a16="http://schemas.microsoft.com/office/drawing/2014/main" id="{555069E6-D27A-4141-B941-11D2426B3E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2E0015-8483-4F55-AA2F-D76F00CFA743}"/>
              </a:ext>
            </a:extLst>
          </p:cNvPr>
          <p:cNvSpPr>
            <a:spLocks noGrp="1"/>
          </p:cNvSpPr>
          <p:nvPr>
            <p:ph type="sldNum" sz="quarter" idx="12"/>
          </p:nvPr>
        </p:nvSpPr>
        <p:spPr/>
        <p:txBody>
          <a:bodyPr/>
          <a:lstStyle/>
          <a:p>
            <a:fld id="{53CE3B30-B120-471D-9271-7B16E02F398C}" type="slidenum">
              <a:rPr lang="en-US" smtClean="0"/>
              <a:t>‹#›</a:t>
            </a:fld>
            <a:endParaRPr lang="en-US"/>
          </a:p>
        </p:txBody>
      </p:sp>
    </p:spTree>
    <p:extLst>
      <p:ext uri="{BB962C8B-B14F-4D97-AF65-F5344CB8AC3E}">
        <p14:creationId xmlns:p14="http://schemas.microsoft.com/office/powerpoint/2010/main" val="2110871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A4D1F9-443E-41B3-A211-06DDD693E0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EEEC64-6D2D-4B61-B001-21D9E0A59C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DE5D6F-2AAE-42F9-986F-3F0F0661B9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8B30D0-A91B-459D-AE46-ED5C04CFC73D}" type="datetimeFigureOut">
              <a:rPr lang="en-US" smtClean="0"/>
              <a:t>11/3/2020</a:t>
            </a:fld>
            <a:endParaRPr lang="en-US"/>
          </a:p>
        </p:txBody>
      </p:sp>
      <p:sp>
        <p:nvSpPr>
          <p:cNvPr id="5" name="Footer Placeholder 4">
            <a:extLst>
              <a:ext uri="{FF2B5EF4-FFF2-40B4-BE49-F238E27FC236}">
                <a16:creationId xmlns:a16="http://schemas.microsoft.com/office/drawing/2014/main" id="{6BF0B2B2-3C15-4D80-A0C0-C65FF72DB3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6A52913-2D11-4CBD-A226-DEED4BC425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CE3B30-B120-471D-9271-7B16E02F398C}" type="slidenum">
              <a:rPr lang="en-US" smtClean="0"/>
              <a:t>‹#›</a:t>
            </a:fld>
            <a:endParaRPr lang="en-US"/>
          </a:p>
        </p:txBody>
      </p:sp>
    </p:spTree>
    <p:extLst>
      <p:ext uri="{BB962C8B-B14F-4D97-AF65-F5344CB8AC3E}">
        <p14:creationId xmlns:p14="http://schemas.microsoft.com/office/powerpoint/2010/main" val="15914378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hyperlink" Target="http://www.gallup.com/services/178517/state-global-workplace.aspx"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cid:d1d99c0a-03ce-458a-90e1-51c1161a0a22" TargetMode="External"/><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ACFA56F-669A-4DFB-91A5-9A173097BE20}"/>
              </a:ext>
            </a:extLst>
          </p:cNvPr>
          <p:cNvSpPr/>
          <p:nvPr/>
        </p:nvSpPr>
        <p:spPr>
          <a:xfrm>
            <a:off x="-1" y="0"/>
            <a:ext cx="7018299" cy="6858000"/>
          </a:xfrm>
          <a:prstGeom prst="rect">
            <a:avLst/>
          </a:prstGeom>
          <a:solidFill>
            <a:srgbClr val="AA0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B74225A-D67D-4484-BD7D-C498766DC977}"/>
              </a:ext>
            </a:extLst>
          </p:cNvPr>
          <p:cNvSpPr txBox="1"/>
          <p:nvPr/>
        </p:nvSpPr>
        <p:spPr>
          <a:xfrm>
            <a:off x="409574" y="342900"/>
            <a:ext cx="5951469" cy="1323439"/>
          </a:xfrm>
          <a:prstGeom prst="rect">
            <a:avLst/>
          </a:prstGeom>
          <a:noFill/>
        </p:spPr>
        <p:txBody>
          <a:bodyPr wrap="square" rtlCol="0">
            <a:spAutoFit/>
          </a:bodyPr>
          <a:lstStyle/>
          <a:p>
            <a:r>
              <a:rPr lang="en-US" sz="4000" b="1" dirty="0">
                <a:solidFill>
                  <a:schemeClr val="bg1"/>
                </a:solidFill>
                <a:latin typeface="Century Gothic" panose="020B0502020202020204" pitchFamily="34" charset="0"/>
              </a:rPr>
              <a:t>Engagement</a:t>
            </a:r>
          </a:p>
          <a:p>
            <a:r>
              <a:rPr lang="en-US" sz="4000" b="1" dirty="0">
                <a:solidFill>
                  <a:schemeClr val="bg1"/>
                </a:solidFill>
                <a:latin typeface="Century Gothic" panose="020B0502020202020204" pitchFamily="34" charset="0"/>
              </a:rPr>
              <a:t>Session</a:t>
            </a:r>
          </a:p>
        </p:txBody>
      </p:sp>
      <p:sp>
        <p:nvSpPr>
          <p:cNvPr id="13" name="TextBox 12">
            <a:extLst>
              <a:ext uri="{FF2B5EF4-FFF2-40B4-BE49-F238E27FC236}">
                <a16:creationId xmlns:a16="http://schemas.microsoft.com/office/drawing/2014/main" id="{EBDED6C3-3A91-4A10-B3A4-44C17AEAAC87}"/>
              </a:ext>
            </a:extLst>
          </p:cNvPr>
          <p:cNvSpPr txBox="1"/>
          <p:nvPr/>
        </p:nvSpPr>
        <p:spPr>
          <a:xfrm>
            <a:off x="7324725" y="342900"/>
            <a:ext cx="1606530" cy="523220"/>
          </a:xfrm>
          <a:prstGeom prst="rect">
            <a:avLst/>
          </a:prstGeom>
          <a:noFill/>
        </p:spPr>
        <p:txBody>
          <a:bodyPr wrap="none" rtlCol="0">
            <a:spAutoFit/>
          </a:bodyPr>
          <a:lstStyle/>
          <a:p>
            <a:r>
              <a:rPr lang="en-US" sz="2800" b="1">
                <a:latin typeface="Century Gothic" panose="020B0502020202020204" pitchFamily="34" charset="0"/>
              </a:rPr>
              <a:t>Agenda</a:t>
            </a:r>
          </a:p>
        </p:txBody>
      </p:sp>
      <p:sp>
        <p:nvSpPr>
          <p:cNvPr id="14" name="TextBox 13">
            <a:extLst>
              <a:ext uri="{FF2B5EF4-FFF2-40B4-BE49-F238E27FC236}">
                <a16:creationId xmlns:a16="http://schemas.microsoft.com/office/drawing/2014/main" id="{2994C0A3-82E2-49F8-8B8E-CDAFC49AF0A8}"/>
              </a:ext>
            </a:extLst>
          </p:cNvPr>
          <p:cNvSpPr txBox="1"/>
          <p:nvPr/>
        </p:nvSpPr>
        <p:spPr>
          <a:xfrm>
            <a:off x="7324726" y="962025"/>
            <a:ext cx="4457700" cy="4478149"/>
          </a:xfrm>
          <a:prstGeom prst="rect">
            <a:avLst/>
          </a:prstGeom>
          <a:noFill/>
        </p:spPr>
        <p:txBody>
          <a:bodyPr wrap="square" rtlCol="0">
            <a:spAutoFit/>
          </a:bodyPr>
          <a:lstStyle/>
          <a:p>
            <a:pPr marL="514350" indent="-514350">
              <a:buFont typeface="+mj-lt"/>
              <a:buAutoNum type="arabicPeriod"/>
            </a:pPr>
            <a:r>
              <a:rPr lang="en-US" sz="1500" b="1" dirty="0">
                <a:latin typeface="Century Gothic" panose="020B0502020202020204" pitchFamily="34" charset="0"/>
              </a:rPr>
              <a:t>(30min) Engagement Best Practice Panel &amp; Q/A</a:t>
            </a:r>
          </a:p>
          <a:p>
            <a:pPr marL="514350" indent="-514350">
              <a:buFont typeface="+mj-lt"/>
              <a:buAutoNum type="arabicPeriod"/>
            </a:pPr>
            <a:endParaRPr lang="en-US" sz="1500" b="1" dirty="0">
              <a:latin typeface="Century Gothic" panose="020B0502020202020204" pitchFamily="34" charset="0"/>
            </a:endParaRPr>
          </a:p>
          <a:p>
            <a:pPr marL="514350" indent="-514350">
              <a:buFont typeface="+mj-lt"/>
              <a:buAutoNum type="arabicPeriod"/>
            </a:pPr>
            <a:r>
              <a:rPr lang="en-US" sz="1500" b="1" dirty="0">
                <a:latin typeface="Century Gothic" panose="020B0502020202020204" pitchFamily="34" charset="0"/>
              </a:rPr>
              <a:t>(30min) Engagement Breakout Session</a:t>
            </a:r>
          </a:p>
          <a:p>
            <a:pPr marL="971550" lvl="1" indent="-514350">
              <a:buFont typeface="Arial" panose="020B0604020202020204" pitchFamily="34" charset="0"/>
              <a:buChar char="•"/>
            </a:pPr>
            <a:r>
              <a:rPr lang="en-US" sz="1500" b="1" dirty="0">
                <a:latin typeface="Century Gothic" panose="020B0502020202020204" pitchFamily="34" charset="0"/>
              </a:rPr>
              <a:t>I like, I do, I wish, what if?</a:t>
            </a:r>
          </a:p>
          <a:p>
            <a:pPr marL="971550" lvl="1" indent="-514350">
              <a:buFont typeface="Arial" panose="020B0604020202020204" pitchFamily="34" charset="0"/>
              <a:buChar char="•"/>
            </a:pPr>
            <a:r>
              <a:rPr lang="en-US" sz="1500" b="1" dirty="0">
                <a:latin typeface="Century Gothic" panose="020B0502020202020204" pitchFamily="34" charset="0"/>
              </a:rPr>
              <a:t>(20 min) Review</a:t>
            </a:r>
          </a:p>
          <a:p>
            <a:pPr marL="514350" indent="-514350">
              <a:buFont typeface="+mj-lt"/>
              <a:buAutoNum type="arabicPeriod"/>
            </a:pPr>
            <a:endParaRPr lang="en-US" sz="1500" b="1" dirty="0">
              <a:latin typeface="Century Gothic" panose="020B0502020202020204" pitchFamily="34" charset="0"/>
            </a:endParaRPr>
          </a:p>
          <a:p>
            <a:pPr marL="514350" indent="-514350">
              <a:buFont typeface="+mj-lt"/>
              <a:buAutoNum type="arabicPeriod"/>
            </a:pPr>
            <a:r>
              <a:rPr lang="en-US" sz="1500" b="1" dirty="0">
                <a:latin typeface="Century Gothic" panose="020B0502020202020204" pitchFamily="34" charset="0"/>
              </a:rPr>
              <a:t>(15min) Break</a:t>
            </a:r>
          </a:p>
          <a:p>
            <a:pPr marL="514350" indent="-514350">
              <a:buFont typeface="+mj-lt"/>
              <a:buAutoNum type="arabicPeriod"/>
            </a:pPr>
            <a:endParaRPr lang="en-US" sz="1500" b="1" dirty="0">
              <a:latin typeface="Century Gothic" panose="020B0502020202020204" pitchFamily="34" charset="0"/>
            </a:endParaRPr>
          </a:p>
          <a:p>
            <a:pPr marL="514350" indent="-514350">
              <a:buFont typeface="+mj-lt"/>
              <a:buAutoNum type="arabicPeriod"/>
            </a:pPr>
            <a:r>
              <a:rPr lang="en-US" sz="1500" b="1" dirty="0">
                <a:latin typeface="Century Gothic" panose="020B0502020202020204" pitchFamily="34" charset="0"/>
              </a:rPr>
              <a:t>(15min) Review BCES Rewards &amp; Recognition Recommendation for Enterprise</a:t>
            </a:r>
            <a:r>
              <a:rPr lang="en-US" sz="1500" dirty="0">
                <a:latin typeface="Century Gothic" panose="020B0502020202020204" pitchFamily="34" charset="0"/>
              </a:rPr>
              <a:t> </a:t>
            </a:r>
          </a:p>
          <a:p>
            <a:pPr marL="514350" indent="-514350">
              <a:buFont typeface="+mj-lt"/>
              <a:buAutoNum type="arabicPeriod"/>
            </a:pPr>
            <a:endParaRPr lang="en-US" sz="1500" dirty="0">
              <a:latin typeface="Century Gothic" panose="020B0502020202020204" pitchFamily="34" charset="0"/>
            </a:endParaRPr>
          </a:p>
          <a:p>
            <a:pPr marL="514350" indent="-514350">
              <a:buFont typeface="+mj-lt"/>
              <a:buAutoNum type="arabicPeriod"/>
            </a:pPr>
            <a:r>
              <a:rPr lang="en-US" sz="1500" b="1" dirty="0">
                <a:latin typeface="Century Gothic" panose="020B0502020202020204" pitchFamily="34" charset="0"/>
              </a:rPr>
              <a:t>(30 min) Rewards &amp; Recognition Feedback Session (I like, I learned, I will)</a:t>
            </a:r>
          </a:p>
          <a:p>
            <a:pPr marL="971550" lvl="1" indent="-514350">
              <a:buFont typeface="Arial" panose="020B0604020202020204" pitchFamily="34" charset="0"/>
              <a:buChar char="•"/>
            </a:pPr>
            <a:r>
              <a:rPr lang="en-US" sz="1500" b="1" dirty="0">
                <a:latin typeface="Century Gothic" panose="020B0502020202020204" pitchFamily="34" charset="0"/>
              </a:rPr>
              <a:t>I like, I do, I wish, what if?</a:t>
            </a:r>
          </a:p>
          <a:p>
            <a:pPr marL="971550" lvl="1" indent="-514350">
              <a:buFont typeface="Arial" panose="020B0604020202020204" pitchFamily="34" charset="0"/>
              <a:buChar char="•"/>
            </a:pPr>
            <a:r>
              <a:rPr lang="en-US" sz="1500" b="1" dirty="0">
                <a:latin typeface="Century Gothic" panose="020B0502020202020204" pitchFamily="34" charset="0"/>
              </a:rPr>
              <a:t>(20 min) Review</a:t>
            </a:r>
          </a:p>
          <a:p>
            <a:pPr lvl="1"/>
            <a:endParaRPr lang="en-US" sz="1500" b="1" dirty="0">
              <a:latin typeface="Century Gothic" panose="020B0502020202020204" pitchFamily="34" charset="0"/>
            </a:endParaRPr>
          </a:p>
          <a:p>
            <a:pPr marL="514350" indent="-514350">
              <a:buFont typeface="+mj-lt"/>
              <a:buAutoNum type="arabicPeriod"/>
            </a:pPr>
            <a:endParaRPr lang="en-US" sz="1500" b="1" dirty="0">
              <a:latin typeface="Century Gothic" panose="020B0502020202020204" pitchFamily="34" charset="0"/>
            </a:endParaRPr>
          </a:p>
        </p:txBody>
      </p:sp>
      <p:pic>
        <p:nvPicPr>
          <p:cNvPr id="1026" name="Picture 2" descr="Rewards &amp; Recognition by Moutrisha for Zeta on Dribbble">
            <a:extLst>
              <a:ext uri="{FF2B5EF4-FFF2-40B4-BE49-F238E27FC236}">
                <a16:creationId xmlns:a16="http://schemas.microsoft.com/office/drawing/2014/main" id="{11B9B65F-9AB8-4E1C-AE46-FBA81DD8E9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660" y="2009239"/>
            <a:ext cx="5643383" cy="4232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4802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ACFA56F-669A-4DFB-91A5-9A173097BE20}"/>
              </a:ext>
            </a:extLst>
          </p:cNvPr>
          <p:cNvSpPr/>
          <p:nvPr/>
        </p:nvSpPr>
        <p:spPr>
          <a:xfrm>
            <a:off x="-1" y="0"/>
            <a:ext cx="12192001" cy="6858000"/>
          </a:xfrm>
          <a:prstGeom prst="rect">
            <a:avLst/>
          </a:prstGeom>
          <a:solidFill>
            <a:srgbClr val="AA0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Rewards &amp; Recognition by Moutrisha for Zeta on Dribbble">
            <a:extLst>
              <a:ext uri="{FF2B5EF4-FFF2-40B4-BE49-F238E27FC236}">
                <a16:creationId xmlns:a16="http://schemas.microsoft.com/office/drawing/2014/main" id="{11B9B65F-9AB8-4E1C-AE46-FBA81DD8E9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288" y="457032"/>
            <a:ext cx="8077424" cy="60580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B74225A-D67D-4484-BD7D-C498766DC977}"/>
              </a:ext>
            </a:extLst>
          </p:cNvPr>
          <p:cNvSpPr txBox="1"/>
          <p:nvPr/>
        </p:nvSpPr>
        <p:spPr>
          <a:xfrm>
            <a:off x="409574" y="666993"/>
            <a:ext cx="5951469" cy="5632311"/>
          </a:xfrm>
          <a:prstGeom prst="rect">
            <a:avLst/>
          </a:prstGeom>
          <a:noFill/>
        </p:spPr>
        <p:txBody>
          <a:bodyPr wrap="square" rtlCol="0">
            <a:spAutoFit/>
          </a:bodyPr>
          <a:lstStyle/>
          <a:p>
            <a:r>
              <a:rPr lang="en-US" sz="4000" b="1" dirty="0">
                <a:solidFill>
                  <a:schemeClr val="bg1"/>
                </a:solidFill>
                <a:latin typeface="Century Gothic" panose="020B0502020202020204" pitchFamily="34" charset="0"/>
              </a:rPr>
              <a:t>15min Break</a:t>
            </a:r>
          </a:p>
          <a:p>
            <a:endParaRPr lang="en-US" sz="4000" b="1" dirty="0">
              <a:solidFill>
                <a:schemeClr val="bg1"/>
              </a:solidFill>
              <a:latin typeface="Century Gothic" panose="020B0502020202020204" pitchFamily="34" charset="0"/>
            </a:endParaRPr>
          </a:p>
          <a:p>
            <a:endParaRPr lang="en-US" sz="4000" b="1" dirty="0">
              <a:solidFill>
                <a:schemeClr val="bg1"/>
              </a:solidFill>
              <a:latin typeface="Century Gothic" panose="020B0502020202020204" pitchFamily="34" charset="0"/>
            </a:endParaRPr>
          </a:p>
          <a:p>
            <a:endParaRPr lang="en-US" sz="4000" b="1" dirty="0">
              <a:solidFill>
                <a:schemeClr val="bg1"/>
              </a:solidFill>
              <a:latin typeface="Century Gothic" panose="020B0502020202020204" pitchFamily="34" charset="0"/>
            </a:endParaRPr>
          </a:p>
          <a:p>
            <a:endParaRPr lang="en-US" sz="4000" b="1" dirty="0">
              <a:solidFill>
                <a:schemeClr val="bg1"/>
              </a:solidFill>
              <a:latin typeface="Century Gothic" panose="020B0502020202020204" pitchFamily="34" charset="0"/>
            </a:endParaRPr>
          </a:p>
          <a:p>
            <a:endParaRPr lang="en-US" sz="4000" b="1" dirty="0">
              <a:solidFill>
                <a:schemeClr val="bg1"/>
              </a:solidFill>
              <a:latin typeface="Century Gothic" panose="020B0502020202020204" pitchFamily="34" charset="0"/>
            </a:endParaRPr>
          </a:p>
          <a:p>
            <a:endParaRPr lang="en-US" sz="4000" b="1" dirty="0">
              <a:solidFill>
                <a:schemeClr val="bg1"/>
              </a:solidFill>
              <a:latin typeface="Century Gothic" panose="020B0502020202020204" pitchFamily="34" charset="0"/>
            </a:endParaRPr>
          </a:p>
          <a:p>
            <a:endParaRPr lang="en-US" sz="4000" b="1" dirty="0">
              <a:solidFill>
                <a:schemeClr val="bg1"/>
              </a:solidFill>
              <a:latin typeface="Century Gothic" panose="020B0502020202020204" pitchFamily="34" charset="0"/>
            </a:endParaRPr>
          </a:p>
          <a:p>
            <a:r>
              <a:rPr lang="en-US" sz="4000" b="1" dirty="0">
                <a:solidFill>
                  <a:schemeClr val="bg1"/>
                </a:solidFill>
                <a:latin typeface="Century Gothic" panose="020B0502020202020204" pitchFamily="34" charset="0"/>
              </a:rPr>
              <a:t>Be back @</a:t>
            </a:r>
          </a:p>
        </p:txBody>
      </p:sp>
    </p:spTree>
    <p:extLst>
      <p:ext uri="{BB962C8B-B14F-4D97-AF65-F5344CB8AC3E}">
        <p14:creationId xmlns:p14="http://schemas.microsoft.com/office/powerpoint/2010/main" val="1655817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6" descr="Image result for frustrated representative">
            <a:extLst>
              <a:ext uri="{FF2B5EF4-FFF2-40B4-BE49-F238E27FC236}">
                <a16:creationId xmlns:a16="http://schemas.microsoft.com/office/drawing/2014/main" id="{CEEFA453-CF3E-4367-A691-43B3F5DC59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999" t="15745" b="25849"/>
          <a:stretch/>
        </p:blipFill>
        <p:spPr bwMode="auto">
          <a:xfrm>
            <a:off x="-1" y="636"/>
            <a:ext cx="12191999" cy="534060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DBF9221-6E73-41BC-B8FA-6F3F1F9FD06C}"/>
              </a:ext>
            </a:extLst>
          </p:cNvPr>
          <p:cNvSpPr/>
          <p:nvPr/>
        </p:nvSpPr>
        <p:spPr>
          <a:xfrm>
            <a:off x="0" y="3011405"/>
            <a:ext cx="3496733" cy="561975"/>
          </a:xfrm>
          <a:prstGeom prst="rect">
            <a:avLst/>
          </a:prstGeom>
          <a:solidFill>
            <a:srgbClr val="033B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Segoe UI" panose="020B0502040204020203" pitchFamily="34" charset="0"/>
                <a:cs typeface="Segoe UI" panose="020B0502040204020203" pitchFamily="34" charset="0"/>
              </a:rPr>
              <a:t>Opportunity Statement</a:t>
            </a:r>
          </a:p>
        </p:txBody>
      </p:sp>
      <p:sp>
        <p:nvSpPr>
          <p:cNvPr id="6" name="Rectangle 5">
            <a:extLst>
              <a:ext uri="{FF2B5EF4-FFF2-40B4-BE49-F238E27FC236}">
                <a16:creationId xmlns:a16="http://schemas.microsoft.com/office/drawing/2014/main" id="{3D604095-3A50-4CCA-9032-78933798CF4E}"/>
              </a:ext>
            </a:extLst>
          </p:cNvPr>
          <p:cNvSpPr/>
          <p:nvPr/>
        </p:nvSpPr>
        <p:spPr>
          <a:xfrm>
            <a:off x="0" y="2909414"/>
            <a:ext cx="12192000" cy="2656420"/>
          </a:xfrm>
          <a:prstGeom prst="rect">
            <a:avLst/>
          </a:prstGeom>
          <a:gradFill>
            <a:gsLst>
              <a:gs pos="0">
                <a:schemeClr val="accent1">
                  <a:lumMod val="5000"/>
                  <a:lumOff val="95000"/>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00" b="1" dirty="0">
              <a:latin typeface="Century Gothic" panose="020B0502020202020204"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43EB9606-B70D-4494-8136-61A839AD833C}"/>
              </a:ext>
            </a:extLst>
          </p:cNvPr>
          <p:cNvGrpSpPr/>
          <p:nvPr/>
        </p:nvGrpSpPr>
        <p:grpSpPr>
          <a:xfrm>
            <a:off x="525294" y="3880611"/>
            <a:ext cx="7649616" cy="2726267"/>
            <a:chOff x="6341533" y="1294419"/>
            <a:chExt cx="5630333" cy="2726267"/>
          </a:xfrm>
        </p:grpSpPr>
        <p:sp>
          <p:nvSpPr>
            <p:cNvPr id="7" name="Rectangle 6">
              <a:extLst>
                <a:ext uri="{FF2B5EF4-FFF2-40B4-BE49-F238E27FC236}">
                  <a16:creationId xmlns:a16="http://schemas.microsoft.com/office/drawing/2014/main" id="{8A976C64-5848-4F2C-9504-4ADC93726ED3}"/>
                </a:ext>
              </a:extLst>
            </p:cNvPr>
            <p:cNvSpPr/>
            <p:nvPr/>
          </p:nvSpPr>
          <p:spPr>
            <a:xfrm>
              <a:off x="6341533" y="1294419"/>
              <a:ext cx="5630333" cy="27262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89805BA-D917-4E5A-ABED-B678ACF83057}"/>
                </a:ext>
              </a:extLst>
            </p:cNvPr>
            <p:cNvSpPr/>
            <p:nvPr/>
          </p:nvSpPr>
          <p:spPr>
            <a:xfrm>
              <a:off x="6599722" y="1715540"/>
              <a:ext cx="5248977" cy="2092881"/>
            </a:xfrm>
            <a:prstGeom prst="rect">
              <a:avLst/>
            </a:prstGeom>
          </p:spPr>
          <p:txBody>
            <a:bodyPr wrap="square">
              <a:spAutoFit/>
            </a:bodyPr>
            <a:lstStyle/>
            <a:p>
              <a:r>
                <a:rPr lang="en-US" sz="2400" b="1" i="0" dirty="0">
                  <a:solidFill>
                    <a:srgbClr val="000000"/>
                  </a:solidFill>
                  <a:effectLst/>
                  <a:latin typeface="museo-sans"/>
                </a:rPr>
                <a:t>Improving Employee Engagement Worldwide </a:t>
              </a:r>
            </a:p>
            <a:p>
              <a:endParaRPr lang="en-US" sz="1200" b="1" i="0" dirty="0">
                <a:solidFill>
                  <a:srgbClr val="000000"/>
                </a:solidFill>
                <a:effectLst/>
                <a:latin typeface="museo-sans"/>
              </a:endParaRPr>
            </a:p>
            <a:p>
              <a:r>
                <a:rPr lang="en-US" sz="1400" b="0" i="0" dirty="0">
                  <a:solidFill>
                    <a:srgbClr val="000000"/>
                  </a:solidFill>
                  <a:effectLst/>
                  <a:latin typeface="museo-sans"/>
                </a:rPr>
                <a:t>“Just 13 percent of employees worldwide are engaged in their jobs, a recent Gallup </a:t>
              </a:r>
              <a:r>
                <a:rPr lang="en-US" sz="1400" b="0" i="0" dirty="0">
                  <a:solidFill>
                    <a:srgbClr val="A31E22"/>
                  </a:solidFill>
                  <a:effectLst/>
                  <a:latin typeface="museo-sans"/>
                  <a:hlinkClick r:id="rId4"/>
                </a:rPr>
                <a:t>report</a:t>
              </a:r>
              <a:r>
                <a:rPr lang="en-US" sz="1400" b="0" i="0" dirty="0">
                  <a:solidFill>
                    <a:srgbClr val="000000"/>
                  </a:solidFill>
                  <a:effectLst/>
                  <a:latin typeface="museo-sans"/>
                </a:rPr>
                <a:t> found -- meaning that they're "involved in, enthusiastic about and committed to their work and workplace."</a:t>
              </a:r>
            </a:p>
            <a:p>
              <a:endParaRPr lang="en-US" sz="1400" b="0" i="0" dirty="0">
                <a:solidFill>
                  <a:srgbClr val="000000"/>
                </a:solidFill>
                <a:effectLst/>
                <a:latin typeface="museo-sans"/>
              </a:endParaRPr>
            </a:p>
            <a:p>
              <a:r>
                <a:rPr lang="en-US" sz="1400" b="1" i="0" dirty="0">
                  <a:solidFill>
                    <a:srgbClr val="000000"/>
                  </a:solidFill>
                  <a:effectLst/>
                  <a:latin typeface="museo-sans"/>
                </a:rPr>
                <a:t>What about the rest? Not so much….</a:t>
              </a:r>
            </a:p>
          </p:txBody>
        </p:sp>
      </p:grpSp>
      <p:sp>
        <p:nvSpPr>
          <p:cNvPr id="11" name="Rectangle 10">
            <a:extLst>
              <a:ext uri="{FF2B5EF4-FFF2-40B4-BE49-F238E27FC236}">
                <a16:creationId xmlns:a16="http://schemas.microsoft.com/office/drawing/2014/main" id="{48D0772F-0DF4-4308-8608-34BA3C7C78EB}"/>
              </a:ext>
            </a:extLst>
          </p:cNvPr>
          <p:cNvSpPr/>
          <p:nvPr/>
        </p:nvSpPr>
        <p:spPr>
          <a:xfrm>
            <a:off x="8992135" y="3073025"/>
            <a:ext cx="2966897" cy="216753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E442C57B-9C19-4151-8755-14A9EF8B25A6}"/>
              </a:ext>
            </a:extLst>
          </p:cNvPr>
          <p:cNvGrpSpPr/>
          <p:nvPr/>
        </p:nvGrpSpPr>
        <p:grpSpPr>
          <a:xfrm>
            <a:off x="8992135" y="499033"/>
            <a:ext cx="2966897" cy="2172426"/>
            <a:chOff x="220135" y="4690382"/>
            <a:chExt cx="2966897" cy="2172426"/>
          </a:xfrm>
        </p:grpSpPr>
        <p:sp>
          <p:nvSpPr>
            <p:cNvPr id="9" name="Rectangle 8">
              <a:extLst>
                <a:ext uri="{FF2B5EF4-FFF2-40B4-BE49-F238E27FC236}">
                  <a16:creationId xmlns:a16="http://schemas.microsoft.com/office/drawing/2014/main" id="{D504D0FF-C352-44BB-897E-8696AE06656C}"/>
                </a:ext>
              </a:extLst>
            </p:cNvPr>
            <p:cNvSpPr/>
            <p:nvPr/>
          </p:nvSpPr>
          <p:spPr>
            <a:xfrm>
              <a:off x="220135" y="4690382"/>
              <a:ext cx="2966897" cy="217242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1026" name="Picture 2" descr="Pandemic Icons - Download Free Vector Icons | Noun Project">
              <a:extLst>
                <a:ext uri="{FF2B5EF4-FFF2-40B4-BE49-F238E27FC236}">
                  <a16:creationId xmlns:a16="http://schemas.microsoft.com/office/drawing/2014/main" id="{3AC4D4F1-46A1-4AA0-A188-43AFC09E1D63}"/>
                </a:ext>
              </a:extLst>
            </p:cNvPr>
            <p:cNvPicPr>
              <a:picLocks noChangeAspect="1" noChangeArrowheads="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00412" y="4954116"/>
              <a:ext cx="806342" cy="806342"/>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F745F7B-74A8-4EB0-BEBA-58489C23E901}"/>
                </a:ext>
              </a:extLst>
            </p:cNvPr>
            <p:cNvSpPr/>
            <p:nvPr/>
          </p:nvSpPr>
          <p:spPr>
            <a:xfrm>
              <a:off x="389582" y="5917270"/>
              <a:ext cx="2628002" cy="646331"/>
            </a:xfrm>
            <a:prstGeom prst="rect">
              <a:avLst/>
            </a:prstGeom>
          </p:spPr>
          <p:txBody>
            <a:bodyPr wrap="square">
              <a:spAutoFit/>
            </a:bodyPr>
            <a:lstStyle/>
            <a:p>
              <a:pPr algn="ctr"/>
              <a:r>
                <a:rPr lang="en-US" sz="1200" b="1" dirty="0">
                  <a:solidFill>
                    <a:srgbClr val="000000"/>
                  </a:solidFill>
                  <a:latin typeface="museo-sans"/>
                </a:rPr>
                <a:t>During a global pandemic, social-political unrest, while working from home engagement is critical</a:t>
              </a:r>
              <a:endParaRPr lang="en-US" sz="1200" b="1" dirty="0"/>
            </a:p>
          </p:txBody>
        </p:sp>
      </p:grpSp>
      <p:pic>
        <p:nvPicPr>
          <p:cNvPr id="1030" name="Picture 6" descr="Built, care, motivate, motivation, star icon">
            <a:extLst>
              <a:ext uri="{FF2B5EF4-FFF2-40B4-BE49-F238E27FC236}">
                <a16:creationId xmlns:a16="http://schemas.microsoft.com/office/drawing/2014/main" id="{647716CD-3A50-404A-92C5-D346824A51AF}"/>
              </a:ext>
            </a:extLst>
          </p:cNvPr>
          <p:cNvPicPr>
            <a:picLocks noChangeAspect="1" noChangeArrowheads="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039639" y="3282455"/>
            <a:ext cx="871888" cy="871888"/>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680A8FCC-0474-4A91-9AAE-E53D1547BCDD}"/>
              </a:ext>
            </a:extLst>
          </p:cNvPr>
          <p:cNvSpPr/>
          <p:nvPr/>
        </p:nvSpPr>
        <p:spPr>
          <a:xfrm>
            <a:off x="9222415" y="4295017"/>
            <a:ext cx="2506336" cy="646331"/>
          </a:xfrm>
          <a:prstGeom prst="rect">
            <a:avLst/>
          </a:prstGeom>
        </p:spPr>
        <p:txBody>
          <a:bodyPr wrap="square">
            <a:spAutoFit/>
          </a:bodyPr>
          <a:lstStyle/>
          <a:p>
            <a:pPr algn="ctr"/>
            <a:r>
              <a:rPr lang="en-US" sz="1200" b="1" dirty="0">
                <a:solidFill>
                  <a:srgbClr val="000000"/>
                </a:solidFill>
                <a:latin typeface="museo-sans"/>
              </a:rPr>
              <a:t>There is a desire among managers to motivate, recognize, and reward frontline in an engaging and fun way</a:t>
            </a:r>
          </a:p>
        </p:txBody>
      </p:sp>
    </p:spTree>
    <p:extLst>
      <p:ext uri="{BB962C8B-B14F-4D97-AF65-F5344CB8AC3E}">
        <p14:creationId xmlns:p14="http://schemas.microsoft.com/office/powerpoint/2010/main" val="4031684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ow Gamification Helps Call Center Management">
            <a:extLst>
              <a:ext uri="{FF2B5EF4-FFF2-40B4-BE49-F238E27FC236}">
                <a16:creationId xmlns:a16="http://schemas.microsoft.com/office/drawing/2014/main" id="{31E742F2-EC57-4D68-90D9-3F9FFE3E56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221" b="18297"/>
          <a:stretch/>
        </p:blipFill>
        <p:spPr bwMode="auto">
          <a:xfrm>
            <a:off x="0" y="-2"/>
            <a:ext cx="12281836" cy="534124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D604095-3A50-4CCA-9032-78933798CF4E}"/>
              </a:ext>
            </a:extLst>
          </p:cNvPr>
          <p:cNvSpPr/>
          <p:nvPr/>
        </p:nvSpPr>
        <p:spPr>
          <a:xfrm>
            <a:off x="0" y="2700867"/>
            <a:ext cx="12281836" cy="2656420"/>
          </a:xfrm>
          <a:prstGeom prst="rect">
            <a:avLst/>
          </a:prstGeom>
          <a:gradFill>
            <a:gsLst>
              <a:gs pos="0">
                <a:schemeClr val="accent1">
                  <a:lumMod val="5000"/>
                  <a:lumOff val="95000"/>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00" b="1" dirty="0">
              <a:latin typeface="Century Gothic" panose="020B0502020202020204"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CD8684D3-3A52-4C1F-9AD4-C08F437AC4C9}"/>
              </a:ext>
            </a:extLst>
          </p:cNvPr>
          <p:cNvSpPr/>
          <p:nvPr/>
        </p:nvSpPr>
        <p:spPr>
          <a:xfrm>
            <a:off x="4612551" y="4517131"/>
            <a:ext cx="2966897" cy="217242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8D0772F-0DF4-4308-8608-34BA3C7C78EB}"/>
              </a:ext>
            </a:extLst>
          </p:cNvPr>
          <p:cNvSpPr/>
          <p:nvPr/>
        </p:nvSpPr>
        <p:spPr>
          <a:xfrm>
            <a:off x="8719419" y="4522026"/>
            <a:ext cx="2966897" cy="216753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E442C57B-9C19-4151-8755-14A9EF8B25A6}"/>
              </a:ext>
            </a:extLst>
          </p:cNvPr>
          <p:cNvGrpSpPr/>
          <p:nvPr/>
        </p:nvGrpSpPr>
        <p:grpSpPr>
          <a:xfrm>
            <a:off x="508892" y="4517132"/>
            <a:ext cx="2966897" cy="2172426"/>
            <a:chOff x="220135" y="4690382"/>
            <a:chExt cx="2966897" cy="2172426"/>
          </a:xfrm>
        </p:grpSpPr>
        <p:sp>
          <p:nvSpPr>
            <p:cNvPr id="9" name="Rectangle 8">
              <a:extLst>
                <a:ext uri="{FF2B5EF4-FFF2-40B4-BE49-F238E27FC236}">
                  <a16:creationId xmlns:a16="http://schemas.microsoft.com/office/drawing/2014/main" id="{D504D0FF-C352-44BB-897E-8696AE06656C}"/>
                </a:ext>
              </a:extLst>
            </p:cNvPr>
            <p:cNvSpPr/>
            <p:nvPr/>
          </p:nvSpPr>
          <p:spPr>
            <a:xfrm>
              <a:off x="220135" y="4690382"/>
              <a:ext cx="2966897" cy="217242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2" name="Rectangle 11">
              <a:extLst>
                <a:ext uri="{FF2B5EF4-FFF2-40B4-BE49-F238E27FC236}">
                  <a16:creationId xmlns:a16="http://schemas.microsoft.com/office/drawing/2014/main" id="{0F745F7B-74A8-4EB0-BEBA-58489C23E901}"/>
                </a:ext>
              </a:extLst>
            </p:cNvPr>
            <p:cNvSpPr/>
            <p:nvPr/>
          </p:nvSpPr>
          <p:spPr>
            <a:xfrm>
              <a:off x="389582" y="5917270"/>
              <a:ext cx="2628002" cy="830997"/>
            </a:xfrm>
            <a:prstGeom prst="rect">
              <a:avLst/>
            </a:prstGeom>
          </p:spPr>
          <p:txBody>
            <a:bodyPr wrap="square">
              <a:spAutoFit/>
            </a:bodyPr>
            <a:lstStyle/>
            <a:p>
              <a:pPr algn="ctr"/>
              <a:r>
                <a:rPr lang="en-US" sz="1600" b="1" dirty="0">
                  <a:solidFill>
                    <a:srgbClr val="000000"/>
                  </a:solidFill>
                  <a:latin typeface="museo-sans"/>
                </a:rPr>
                <a:t>Better Performance Compared to Organizations in the Poll </a:t>
              </a:r>
              <a:endParaRPr lang="en-US" sz="1600" b="1" dirty="0"/>
            </a:p>
          </p:txBody>
        </p:sp>
      </p:grpSp>
      <p:sp>
        <p:nvSpPr>
          <p:cNvPr id="14" name="Rectangle 13">
            <a:extLst>
              <a:ext uri="{FF2B5EF4-FFF2-40B4-BE49-F238E27FC236}">
                <a16:creationId xmlns:a16="http://schemas.microsoft.com/office/drawing/2014/main" id="{E47CDF8E-7DA1-4E1E-BCC9-DFFD237701B8}"/>
              </a:ext>
            </a:extLst>
          </p:cNvPr>
          <p:cNvSpPr/>
          <p:nvPr/>
        </p:nvSpPr>
        <p:spPr>
          <a:xfrm>
            <a:off x="4842831" y="5744019"/>
            <a:ext cx="2506336" cy="338554"/>
          </a:xfrm>
          <a:prstGeom prst="rect">
            <a:avLst/>
          </a:prstGeom>
        </p:spPr>
        <p:txBody>
          <a:bodyPr wrap="square">
            <a:spAutoFit/>
          </a:bodyPr>
          <a:lstStyle/>
          <a:p>
            <a:pPr algn="ctr"/>
            <a:r>
              <a:rPr lang="en-US" sz="1600" b="1" dirty="0">
                <a:solidFill>
                  <a:srgbClr val="000000"/>
                </a:solidFill>
                <a:latin typeface="museo-sans"/>
              </a:rPr>
              <a:t>Less Turnover</a:t>
            </a:r>
          </a:p>
        </p:txBody>
      </p:sp>
      <p:sp>
        <p:nvSpPr>
          <p:cNvPr id="18" name="Rectangle 17">
            <a:extLst>
              <a:ext uri="{FF2B5EF4-FFF2-40B4-BE49-F238E27FC236}">
                <a16:creationId xmlns:a16="http://schemas.microsoft.com/office/drawing/2014/main" id="{680A8FCC-0474-4A91-9AAE-E53D1547BCDD}"/>
              </a:ext>
            </a:extLst>
          </p:cNvPr>
          <p:cNvSpPr/>
          <p:nvPr/>
        </p:nvSpPr>
        <p:spPr>
          <a:xfrm>
            <a:off x="8949699" y="5744018"/>
            <a:ext cx="2506336" cy="338554"/>
          </a:xfrm>
          <a:prstGeom prst="rect">
            <a:avLst/>
          </a:prstGeom>
        </p:spPr>
        <p:txBody>
          <a:bodyPr wrap="square">
            <a:spAutoFit/>
          </a:bodyPr>
          <a:lstStyle/>
          <a:p>
            <a:pPr algn="ctr"/>
            <a:r>
              <a:rPr lang="en-US" sz="1600" b="1" dirty="0">
                <a:solidFill>
                  <a:srgbClr val="000000"/>
                </a:solidFill>
                <a:latin typeface="museo-sans"/>
              </a:rPr>
              <a:t>Fewer Absences</a:t>
            </a:r>
          </a:p>
        </p:txBody>
      </p:sp>
      <p:sp>
        <p:nvSpPr>
          <p:cNvPr id="3" name="TextBox 2">
            <a:extLst>
              <a:ext uri="{FF2B5EF4-FFF2-40B4-BE49-F238E27FC236}">
                <a16:creationId xmlns:a16="http://schemas.microsoft.com/office/drawing/2014/main" id="{071179EB-396F-483F-AD95-81DECE559F56}"/>
              </a:ext>
            </a:extLst>
          </p:cNvPr>
          <p:cNvSpPr txBox="1"/>
          <p:nvPr/>
        </p:nvSpPr>
        <p:spPr>
          <a:xfrm>
            <a:off x="1183464" y="4906348"/>
            <a:ext cx="1617751" cy="769441"/>
          </a:xfrm>
          <a:prstGeom prst="rect">
            <a:avLst/>
          </a:prstGeom>
          <a:noFill/>
        </p:spPr>
        <p:txBody>
          <a:bodyPr wrap="none" rtlCol="0">
            <a:spAutoFit/>
          </a:bodyPr>
          <a:lstStyle/>
          <a:p>
            <a:r>
              <a:rPr lang="en-US" sz="4400" b="1" dirty="0">
                <a:solidFill>
                  <a:srgbClr val="00B0F0"/>
                </a:solidFill>
                <a:latin typeface="Century Gothic" panose="020B0502020202020204" pitchFamily="34" charset="0"/>
              </a:rPr>
              <a:t>147%</a:t>
            </a:r>
          </a:p>
        </p:txBody>
      </p:sp>
      <p:sp>
        <p:nvSpPr>
          <p:cNvPr id="19" name="TextBox 18">
            <a:extLst>
              <a:ext uri="{FF2B5EF4-FFF2-40B4-BE49-F238E27FC236}">
                <a16:creationId xmlns:a16="http://schemas.microsoft.com/office/drawing/2014/main" id="{DDC5C273-84E8-4EBE-A58A-4B601A6F7736}"/>
              </a:ext>
            </a:extLst>
          </p:cNvPr>
          <p:cNvSpPr txBox="1"/>
          <p:nvPr/>
        </p:nvSpPr>
        <p:spPr>
          <a:xfrm>
            <a:off x="5214222" y="4906348"/>
            <a:ext cx="1853392" cy="769441"/>
          </a:xfrm>
          <a:prstGeom prst="rect">
            <a:avLst/>
          </a:prstGeom>
          <a:noFill/>
        </p:spPr>
        <p:txBody>
          <a:bodyPr wrap="none" rtlCol="0">
            <a:spAutoFit/>
          </a:bodyPr>
          <a:lstStyle/>
          <a:p>
            <a:r>
              <a:rPr lang="en-US" sz="2800" b="1" dirty="0">
                <a:solidFill>
                  <a:srgbClr val="00B0F0"/>
                </a:solidFill>
                <a:latin typeface="Century Gothic" panose="020B0502020202020204" pitchFamily="34" charset="0"/>
              </a:rPr>
              <a:t>25-</a:t>
            </a:r>
            <a:r>
              <a:rPr lang="en-US" sz="4400" b="1" dirty="0">
                <a:solidFill>
                  <a:srgbClr val="00B0F0"/>
                </a:solidFill>
                <a:latin typeface="Century Gothic" panose="020B0502020202020204" pitchFamily="34" charset="0"/>
              </a:rPr>
              <a:t>65%</a:t>
            </a:r>
          </a:p>
        </p:txBody>
      </p:sp>
      <p:sp>
        <p:nvSpPr>
          <p:cNvPr id="20" name="TextBox 19">
            <a:extLst>
              <a:ext uri="{FF2B5EF4-FFF2-40B4-BE49-F238E27FC236}">
                <a16:creationId xmlns:a16="http://schemas.microsoft.com/office/drawing/2014/main" id="{A18B659B-32D1-41B9-9838-8555FD4E8A55}"/>
              </a:ext>
            </a:extLst>
          </p:cNvPr>
          <p:cNvSpPr txBox="1"/>
          <p:nvPr/>
        </p:nvSpPr>
        <p:spPr>
          <a:xfrm>
            <a:off x="9551887" y="4906071"/>
            <a:ext cx="1301959" cy="769441"/>
          </a:xfrm>
          <a:prstGeom prst="rect">
            <a:avLst/>
          </a:prstGeom>
          <a:noFill/>
        </p:spPr>
        <p:txBody>
          <a:bodyPr wrap="none" rtlCol="0">
            <a:spAutoFit/>
          </a:bodyPr>
          <a:lstStyle/>
          <a:p>
            <a:r>
              <a:rPr lang="en-US" sz="4400" b="1" dirty="0">
                <a:solidFill>
                  <a:srgbClr val="00B0F0"/>
                </a:solidFill>
                <a:latin typeface="Century Gothic" panose="020B0502020202020204" pitchFamily="34" charset="0"/>
              </a:rPr>
              <a:t>37%</a:t>
            </a:r>
          </a:p>
        </p:txBody>
      </p:sp>
    </p:spTree>
    <p:extLst>
      <p:ext uri="{BB962C8B-B14F-4D97-AF65-F5344CB8AC3E}">
        <p14:creationId xmlns:p14="http://schemas.microsoft.com/office/powerpoint/2010/main" val="175856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ACFA56F-669A-4DFB-91A5-9A173097BE20}"/>
              </a:ext>
            </a:extLst>
          </p:cNvPr>
          <p:cNvSpPr/>
          <p:nvPr/>
        </p:nvSpPr>
        <p:spPr>
          <a:xfrm>
            <a:off x="-1" y="0"/>
            <a:ext cx="12192001" cy="6858000"/>
          </a:xfrm>
          <a:prstGeom prst="rect">
            <a:avLst/>
          </a:prstGeom>
          <a:solidFill>
            <a:srgbClr val="AA0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Rewards &amp; Recognition by Moutrisha for Zeta on Dribbble">
            <a:extLst>
              <a:ext uri="{FF2B5EF4-FFF2-40B4-BE49-F238E27FC236}">
                <a16:creationId xmlns:a16="http://schemas.microsoft.com/office/drawing/2014/main" id="{11B9B65F-9AB8-4E1C-AE46-FBA81DD8E9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288" y="457032"/>
            <a:ext cx="8077424" cy="60580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B74225A-D67D-4484-BD7D-C498766DC977}"/>
              </a:ext>
            </a:extLst>
          </p:cNvPr>
          <p:cNvSpPr txBox="1"/>
          <p:nvPr/>
        </p:nvSpPr>
        <p:spPr>
          <a:xfrm>
            <a:off x="409574" y="342900"/>
            <a:ext cx="5951469" cy="6247864"/>
          </a:xfrm>
          <a:prstGeom prst="rect">
            <a:avLst/>
          </a:prstGeom>
          <a:noFill/>
        </p:spPr>
        <p:txBody>
          <a:bodyPr wrap="square" rtlCol="0">
            <a:spAutoFit/>
          </a:bodyPr>
          <a:lstStyle/>
          <a:p>
            <a:r>
              <a:rPr lang="en-US" sz="4000" b="1" dirty="0">
                <a:solidFill>
                  <a:schemeClr val="bg1"/>
                </a:solidFill>
                <a:latin typeface="Century Gothic" panose="020B0502020202020204" pitchFamily="34" charset="0"/>
              </a:rPr>
              <a:t>Reward &amp; </a:t>
            </a:r>
          </a:p>
          <a:p>
            <a:r>
              <a:rPr lang="en-US" sz="4000" b="1" dirty="0">
                <a:solidFill>
                  <a:schemeClr val="bg1"/>
                </a:solidFill>
                <a:latin typeface="Century Gothic" panose="020B0502020202020204" pitchFamily="34" charset="0"/>
              </a:rPr>
              <a:t>Recognition</a:t>
            </a:r>
          </a:p>
          <a:p>
            <a:endParaRPr lang="en-US" sz="4000" b="1" dirty="0">
              <a:solidFill>
                <a:schemeClr val="bg1"/>
              </a:solidFill>
              <a:latin typeface="Century Gothic" panose="020B0502020202020204" pitchFamily="34" charset="0"/>
            </a:endParaRPr>
          </a:p>
          <a:p>
            <a:endParaRPr lang="en-US" sz="4000" b="1" dirty="0">
              <a:solidFill>
                <a:schemeClr val="bg1"/>
              </a:solidFill>
              <a:latin typeface="Century Gothic" panose="020B0502020202020204" pitchFamily="34" charset="0"/>
            </a:endParaRPr>
          </a:p>
          <a:p>
            <a:endParaRPr lang="en-US" sz="4000" b="1" dirty="0">
              <a:solidFill>
                <a:schemeClr val="bg1"/>
              </a:solidFill>
              <a:latin typeface="Century Gothic" panose="020B0502020202020204" pitchFamily="34" charset="0"/>
            </a:endParaRPr>
          </a:p>
          <a:p>
            <a:endParaRPr lang="en-US" sz="4000" b="1" dirty="0">
              <a:solidFill>
                <a:schemeClr val="bg1"/>
              </a:solidFill>
              <a:latin typeface="Century Gothic" panose="020B0502020202020204" pitchFamily="34" charset="0"/>
            </a:endParaRPr>
          </a:p>
          <a:p>
            <a:endParaRPr lang="en-US" sz="4000" b="1" dirty="0">
              <a:solidFill>
                <a:schemeClr val="bg1"/>
              </a:solidFill>
              <a:latin typeface="Century Gothic" panose="020B0502020202020204" pitchFamily="34" charset="0"/>
            </a:endParaRPr>
          </a:p>
          <a:p>
            <a:endParaRPr lang="en-US" sz="4000" b="1" dirty="0">
              <a:solidFill>
                <a:schemeClr val="bg1"/>
              </a:solidFill>
              <a:latin typeface="Century Gothic" panose="020B0502020202020204" pitchFamily="34" charset="0"/>
            </a:endParaRPr>
          </a:p>
          <a:p>
            <a:endParaRPr lang="en-US" sz="4000" b="1" dirty="0">
              <a:solidFill>
                <a:schemeClr val="bg1"/>
              </a:solidFill>
              <a:latin typeface="Century Gothic" panose="020B0502020202020204" pitchFamily="34" charset="0"/>
            </a:endParaRPr>
          </a:p>
          <a:p>
            <a:r>
              <a:rPr lang="en-US" sz="4000" b="1" dirty="0">
                <a:solidFill>
                  <a:schemeClr val="bg1"/>
                </a:solidFill>
                <a:latin typeface="Century Gothic" panose="020B0502020202020204" pitchFamily="34" charset="0"/>
              </a:rPr>
              <a:t>The Approach…..</a:t>
            </a:r>
          </a:p>
        </p:txBody>
      </p:sp>
    </p:spTree>
    <p:extLst>
      <p:ext uri="{BB962C8B-B14F-4D97-AF65-F5344CB8AC3E}">
        <p14:creationId xmlns:p14="http://schemas.microsoft.com/office/powerpoint/2010/main" val="2056153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n Experiment in Gamifying Agile at Zipwhip">
            <a:extLst>
              <a:ext uri="{FF2B5EF4-FFF2-40B4-BE49-F238E27FC236}">
                <a16:creationId xmlns:a16="http://schemas.microsoft.com/office/drawing/2014/main" id="{DDF7CAFD-72BE-4A87-87BC-2ED5248188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390" r="5425"/>
          <a:stretch/>
        </p:blipFill>
        <p:spPr bwMode="auto">
          <a:xfrm>
            <a:off x="5080000" y="0"/>
            <a:ext cx="7112000"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8" name="Table 2">
            <a:extLst>
              <a:ext uri="{FF2B5EF4-FFF2-40B4-BE49-F238E27FC236}">
                <a16:creationId xmlns:a16="http://schemas.microsoft.com/office/drawing/2014/main" id="{820065D2-EA27-4009-BC3A-C6DEF7A1584D}"/>
              </a:ext>
            </a:extLst>
          </p:cNvPr>
          <p:cNvGraphicFramePr>
            <a:graphicFrameLocks noGrp="1"/>
          </p:cNvGraphicFramePr>
          <p:nvPr>
            <p:extLst>
              <p:ext uri="{D42A27DB-BD31-4B8C-83A1-F6EECF244321}">
                <p14:modId xmlns:p14="http://schemas.microsoft.com/office/powerpoint/2010/main" val="1088363248"/>
              </p:ext>
            </p:extLst>
          </p:nvPr>
        </p:nvGraphicFramePr>
        <p:xfrm>
          <a:off x="342900" y="498208"/>
          <a:ext cx="4971258" cy="4159370"/>
        </p:xfrm>
        <a:graphic>
          <a:graphicData uri="http://schemas.openxmlformats.org/drawingml/2006/table">
            <a:tbl>
              <a:tblPr firstRow="1" bandRow="1">
                <a:tableStyleId>{5C22544A-7EE6-4342-B048-85BDC9FD1C3A}</a:tableStyleId>
              </a:tblPr>
              <a:tblGrid>
                <a:gridCol w="4971258">
                  <a:extLst>
                    <a:ext uri="{9D8B030D-6E8A-4147-A177-3AD203B41FA5}">
                      <a16:colId xmlns:a16="http://schemas.microsoft.com/office/drawing/2014/main" val="512961587"/>
                    </a:ext>
                  </a:extLst>
                </a:gridCol>
              </a:tblGrid>
              <a:tr h="4159370">
                <a:tc>
                  <a:txBody>
                    <a:bodyPr/>
                    <a:lstStyle/>
                    <a:p>
                      <a:pPr algn="l"/>
                      <a:r>
                        <a:rPr lang="en-US" sz="2000" dirty="0">
                          <a:solidFill>
                            <a:schemeClr val="tx1"/>
                          </a:solidFill>
                          <a:latin typeface="Century Gothic" panose="020B0502020202020204" pitchFamily="34" charset="0"/>
                        </a:rPr>
                        <a:t>Rewards &amp; Recognition </a:t>
                      </a:r>
                    </a:p>
                    <a:p>
                      <a:pPr algn="l"/>
                      <a:r>
                        <a:rPr lang="en-US" sz="2000" dirty="0">
                          <a:solidFill>
                            <a:schemeClr val="tx1"/>
                          </a:solidFill>
                          <a:latin typeface="Century Gothic" panose="020B0502020202020204" pitchFamily="34" charset="0"/>
                        </a:rPr>
                        <a:t>Program Ideation </a:t>
                      </a:r>
                      <a:r>
                        <a:rPr lang="en-US" sz="2000" dirty="0">
                          <a:solidFill>
                            <a:schemeClr val="accent4"/>
                          </a:solidFill>
                          <a:latin typeface="Century Gothic" panose="020B0502020202020204" pitchFamily="34" charset="0"/>
                        </a:rPr>
                        <a:t>Recap</a:t>
                      </a:r>
                    </a:p>
                  </a:txBody>
                  <a:tcPr marL="102870" marR="274320" marT="102870" marB="10287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5660880"/>
                  </a:ext>
                </a:extLst>
              </a:tr>
            </a:tbl>
          </a:graphicData>
        </a:graphic>
      </p:graphicFrame>
      <p:graphicFrame>
        <p:nvGraphicFramePr>
          <p:cNvPr id="30" name="Table 2">
            <a:extLst>
              <a:ext uri="{FF2B5EF4-FFF2-40B4-BE49-F238E27FC236}">
                <a16:creationId xmlns:a16="http://schemas.microsoft.com/office/drawing/2014/main" id="{EF4D2B66-707E-4504-991F-03B2071BE1B2}"/>
              </a:ext>
            </a:extLst>
          </p:cNvPr>
          <p:cNvGraphicFramePr>
            <a:graphicFrameLocks noGrp="1"/>
          </p:cNvGraphicFramePr>
          <p:nvPr>
            <p:extLst>
              <p:ext uri="{D42A27DB-BD31-4B8C-83A1-F6EECF244321}">
                <p14:modId xmlns:p14="http://schemas.microsoft.com/office/powerpoint/2010/main" val="3130728275"/>
              </p:ext>
            </p:extLst>
          </p:nvPr>
        </p:nvGraphicFramePr>
        <p:xfrm>
          <a:off x="457200" y="1577561"/>
          <a:ext cx="4229099" cy="1546860"/>
        </p:xfrm>
        <a:graphic>
          <a:graphicData uri="http://schemas.openxmlformats.org/drawingml/2006/table">
            <a:tbl>
              <a:tblPr firstRow="1" bandRow="1">
                <a:tableStyleId>{5C22544A-7EE6-4342-B048-85BDC9FD1C3A}</a:tableStyleId>
              </a:tblPr>
              <a:tblGrid>
                <a:gridCol w="4229099">
                  <a:extLst>
                    <a:ext uri="{9D8B030D-6E8A-4147-A177-3AD203B41FA5}">
                      <a16:colId xmlns:a16="http://schemas.microsoft.com/office/drawing/2014/main" val="512961587"/>
                    </a:ext>
                  </a:extLst>
                </a:gridCol>
              </a:tblGrid>
              <a:tr h="297180">
                <a:tc>
                  <a:txBody>
                    <a:bodyPr/>
                    <a:lstStyle/>
                    <a:p>
                      <a:r>
                        <a:rPr lang="en-US" sz="2400" dirty="0">
                          <a:solidFill>
                            <a:schemeClr val="tx1"/>
                          </a:solidFill>
                          <a:latin typeface="Century Gothic" panose="020B0502020202020204" pitchFamily="34" charset="0"/>
                        </a:rPr>
                        <a:t>Brainstorm Ideas</a:t>
                      </a:r>
                      <a:endParaRPr lang="en-US" sz="1800" dirty="0">
                        <a:solidFill>
                          <a:schemeClr val="tx1"/>
                        </a:solidFill>
                        <a:latin typeface="Century Gothic" panose="020B0502020202020204" pitchFamily="34" charset="0"/>
                      </a:endParaRPr>
                    </a:p>
                  </a:txBody>
                  <a:tcPr marL="68580" marR="68580" marT="34290" marB="34290">
                    <a:lnL w="9525" cap="flat" cmpd="sng" algn="ctr">
                      <a:solidFill>
                        <a:srgbClr val="003A71"/>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8172976"/>
                  </a:ext>
                </a:extLst>
              </a:tr>
              <a:tr h="228600">
                <a:tc>
                  <a:txBody>
                    <a:bodyPr/>
                    <a:lstStyle/>
                    <a:p>
                      <a:r>
                        <a:rPr lang="en-US" sz="1800" b="1" dirty="0">
                          <a:solidFill>
                            <a:schemeClr val="tx1"/>
                          </a:solidFill>
                          <a:latin typeface="Century Gothic" panose="020B0502020202020204" pitchFamily="34" charset="0"/>
                        </a:rPr>
                        <a:t>Brainstorming Session w/ Site Management</a:t>
                      </a:r>
                    </a:p>
                  </a:txBody>
                  <a:tcPr marL="68580" marR="68580" marT="34290" marB="34290">
                    <a:lnL w="9525" cap="flat" cmpd="sng" algn="ctr">
                      <a:solidFill>
                        <a:srgbClr val="003A71"/>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5660880"/>
                  </a:ext>
                </a:extLst>
              </a:tr>
              <a:tr h="404909">
                <a:tc>
                  <a:txBody>
                    <a:bodyPr/>
                    <a:lstStyle/>
                    <a:p>
                      <a:r>
                        <a:rPr lang="en-US" sz="1400" dirty="0">
                          <a:solidFill>
                            <a:schemeClr val="tx1"/>
                          </a:solidFill>
                          <a:latin typeface="Segoe UI" panose="020B0502040204020203" pitchFamily="34" charset="0"/>
                          <a:cs typeface="Segoe UI" panose="020B0502040204020203" pitchFamily="34" charset="0"/>
                        </a:rPr>
                        <a:t>What are fun rewards and recognition theme our site might be interested in?  </a:t>
                      </a:r>
                    </a:p>
                  </a:txBody>
                  <a:tcPr marL="68580" marR="68580" marT="34290" marB="34290">
                    <a:lnL w="9525" cap="flat" cmpd="sng" algn="ctr">
                      <a:solidFill>
                        <a:srgbClr val="003A71"/>
                      </a:solidFill>
                      <a:prstDash val="solid"/>
                      <a:round/>
                      <a:headEnd type="none" w="med" len="med"/>
                      <a:tailEnd type="none" w="med" len="med"/>
                    </a:lnL>
                    <a:lnR w="12700" cmpd="sng">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36325550"/>
                  </a:ext>
                </a:extLst>
              </a:tr>
            </a:tbl>
          </a:graphicData>
        </a:graphic>
      </p:graphicFrame>
    </p:spTree>
    <p:extLst>
      <p:ext uri="{BB962C8B-B14F-4D97-AF65-F5344CB8AC3E}">
        <p14:creationId xmlns:p14="http://schemas.microsoft.com/office/powerpoint/2010/main" val="1168605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2">
            <a:extLst>
              <a:ext uri="{FF2B5EF4-FFF2-40B4-BE49-F238E27FC236}">
                <a16:creationId xmlns:a16="http://schemas.microsoft.com/office/drawing/2014/main" id="{B3BF9124-8CCE-4585-AEFD-CEED92439B18}"/>
              </a:ext>
            </a:extLst>
          </p:cNvPr>
          <p:cNvGraphicFramePr>
            <a:graphicFrameLocks noGrp="1"/>
          </p:cNvGraphicFramePr>
          <p:nvPr>
            <p:extLst>
              <p:ext uri="{D42A27DB-BD31-4B8C-83A1-F6EECF244321}">
                <p14:modId xmlns:p14="http://schemas.microsoft.com/office/powerpoint/2010/main" val="198719600"/>
              </p:ext>
            </p:extLst>
          </p:nvPr>
        </p:nvGraphicFramePr>
        <p:xfrm>
          <a:off x="342900" y="498208"/>
          <a:ext cx="4971258" cy="1603177"/>
        </p:xfrm>
        <a:graphic>
          <a:graphicData uri="http://schemas.openxmlformats.org/drawingml/2006/table">
            <a:tbl>
              <a:tblPr firstRow="1" bandRow="1">
                <a:tableStyleId>{5C22544A-7EE6-4342-B048-85BDC9FD1C3A}</a:tableStyleId>
              </a:tblPr>
              <a:tblGrid>
                <a:gridCol w="4971258">
                  <a:extLst>
                    <a:ext uri="{9D8B030D-6E8A-4147-A177-3AD203B41FA5}">
                      <a16:colId xmlns:a16="http://schemas.microsoft.com/office/drawing/2014/main" val="512961587"/>
                    </a:ext>
                  </a:extLst>
                </a:gridCol>
              </a:tblGrid>
              <a:tr h="1603177">
                <a:tc>
                  <a:txBody>
                    <a:bodyPr/>
                    <a:lstStyle/>
                    <a:p>
                      <a:pPr algn="l"/>
                      <a:r>
                        <a:rPr lang="en-US" sz="2000" dirty="0">
                          <a:solidFill>
                            <a:schemeClr val="tx1"/>
                          </a:solidFill>
                          <a:latin typeface="Century Gothic" panose="020B0502020202020204" pitchFamily="34" charset="0"/>
                        </a:rPr>
                        <a:t>Rewards &amp; Recognition </a:t>
                      </a:r>
                    </a:p>
                    <a:p>
                      <a:pPr algn="l"/>
                      <a:r>
                        <a:rPr lang="en-US" sz="2000" dirty="0">
                          <a:solidFill>
                            <a:schemeClr val="tx1"/>
                          </a:solidFill>
                          <a:latin typeface="Century Gothic" panose="020B0502020202020204" pitchFamily="34" charset="0"/>
                        </a:rPr>
                        <a:t>Program Ideation </a:t>
                      </a:r>
                      <a:r>
                        <a:rPr lang="en-US" sz="2000" dirty="0">
                          <a:solidFill>
                            <a:schemeClr val="accent4"/>
                          </a:solidFill>
                          <a:latin typeface="Century Gothic" panose="020B0502020202020204" pitchFamily="34" charset="0"/>
                        </a:rPr>
                        <a:t>Recap</a:t>
                      </a:r>
                    </a:p>
                  </a:txBody>
                  <a:tcPr marL="102870" marR="274320" marT="102870" marB="10287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5660880"/>
                  </a:ext>
                </a:extLst>
              </a:tr>
            </a:tbl>
          </a:graphicData>
        </a:graphic>
      </p:graphicFrame>
      <p:graphicFrame>
        <p:nvGraphicFramePr>
          <p:cNvPr id="8" name="Table 2">
            <a:extLst>
              <a:ext uri="{FF2B5EF4-FFF2-40B4-BE49-F238E27FC236}">
                <a16:creationId xmlns:a16="http://schemas.microsoft.com/office/drawing/2014/main" id="{C6476531-B5E1-43EF-8117-DD78B1B56F6D}"/>
              </a:ext>
            </a:extLst>
          </p:cNvPr>
          <p:cNvGraphicFramePr>
            <a:graphicFrameLocks noGrp="1"/>
          </p:cNvGraphicFramePr>
          <p:nvPr>
            <p:extLst>
              <p:ext uri="{D42A27DB-BD31-4B8C-83A1-F6EECF244321}">
                <p14:modId xmlns:p14="http://schemas.microsoft.com/office/powerpoint/2010/main" val="470540836"/>
              </p:ext>
            </p:extLst>
          </p:nvPr>
        </p:nvGraphicFramePr>
        <p:xfrm>
          <a:off x="457201" y="2913022"/>
          <a:ext cx="4229098" cy="1272540"/>
        </p:xfrm>
        <a:graphic>
          <a:graphicData uri="http://schemas.openxmlformats.org/drawingml/2006/table">
            <a:tbl>
              <a:tblPr firstRow="1" bandRow="1">
                <a:tableStyleId>{5C22544A-7EE6-4342-B048-85BDC9FD1C3A}</a:tableStyleId>
              </a:tblPr>
              <a:tblGrid>
                <a:gridCol w="4229098">
                  <a:extLst>
                    <a:ext uri="{9D8B030D-6E8A-4147-A177-3AD203B41FA5}">
                      <a16:colId xmlns:a16="http://schemas.microsoft.com/office/drawing/2014/main" val="512961587"/>
                    </a:ext>
                  </a:extLst>
                </a:gridCol>
              </a:tblGrid>
              <a:tr h="297180">
                <a:tc>
                  <a:txBody>
                    <a:bodyPr/>
                    <a:lstStyle/>
                    <a:p>
                      <a:r>
                        <a:rPr lang="en-US" sz="2400" dirty="0">
                          <a:solidFill>
                            <a:schemeClr val="tx1"/>
                          </a:solidFill>
                          <a:latin typeface="Century Gothic" panose="020B0502020202020204" pitchFamily="34" charset="0"/>
                        </a:rPr>
                        <a:t>Prioritize Awards</a:t>
                      </a:r>
                      <a:endParaRPr lang="en-US" sz="1800" dirty="0">
                        <a:solidFill>
                          <a:schemeClr val="tx1"/>
                        </a:solidFill>
                        <a:latin typeface="Century Gothic" panose="020B0502020202020204" pitchFamily="34" charset="0"/>
                      </a:endParaRPr>
                    </a:p>
                  </a:txBody>
                  <a:tcPr marL="68580" marR="68580" marT="34290" marB="34290">
                    <a:lnL w="9525" cap="flat" cmpd="sng" algn="ctr">
                      <a:solidFill>
                        <a:srgbClr val="003A71"/>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8172976"/>
                  </a:ext>
                </a:extLst>
              </a:tr>
              <a:tr h="228600">
                <a:tc>
                  <a:txBody>
                    <a:bodyPr/>
                    <a:lstStyle/>
                    <a:p>
                      <a:r>
                        <a:rPr lang="en-US" sz="1800" b="1" dirty="0">
                          <a:solidFill>
                            <a:schemeClr val="tx1"/>
                          </a:solidFill>
                          <a:latin typeface="Century Gothic" panose="020B0502020202020204" pitchFamily="34" charset="0"/>
                        </a:rPr>
                        <a:t>Prioritized Awards by Interest</a:t>
                      </a:r>
                    </a:p>
                  </a:txBody>
                  <a:tcPr marL="68580" marR="68580" marT="34290" marB="34290">
                    <a:lnL w="9525" cap="flat" cmpd="sng" algn="ctr">
                      <a:solidFill>
                        <a:srgbClr val="003A71"/>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5660880"/>
                  </a:ext>
                </a:extLst>
              </a:tr>
              <a:tr h="480060">
                <a:tc>
                  <a:txBody>
                    <a:bodyPr/>
                    <a:lstStyle/>
                    <a:p>
                      <a:r>
                        <a:rPr lang="en-US" sz="1400" dirty="0">
                          <a:solidFill>
                            <a:schemeClr val="tx1"/>
                          </a:solidFill>
                          <a:latin typeface="Segoe UI" panose="020B0502040204020203" pitchFamily="34" charset="0"/>
                          <a:cs typeface="Segoe UI" panose="020B0502040204020203" pitchFamily="34" charset="0"/>
                        </a:rPr>
                        <a:t>What do we value the most? What do we think out agents value the most?</a:t>
                      </a:r>
                    </a:p>
                  </a:txBody>
                  <a:tcPr marL="68580" marR="68580" marT="34290" marB="34290">
                    <a:lnL w="9525" cap="flat" cmpd="sng" algn="ctr">
                      <a:solidFill>
                        <a:srgbClr val="003A71"/>
                      </a:solidFill>
                      <a:prstDash val="solid"/>
                      <a:round/>
                      <a:headEnd type="none" w="med" len="med"/>
                      <a:tailEnd type="none" w="med" len="med"/>
                    </a:lnL>
                    <a:lnR w="12700" cmpd="sng">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36325550"/>
                  </a:ext>
                </a:extLst>
              </a:tr>
            </a:tbl>
          </a:graphicData>
        </a:graphic>
      </p:graphicFrame>
      <p:sp>
        <p:nvSpPr>
          <p:cNvPr id="9" name="Rectangle 8">
            <a:extLst>
              <a:ext uri="{FF2B5EF4-FFF2-40B4-BE49-F238E27FC236}">
                <a16:creationId xmlns:a16="http://schemas.microsoft.com/office/drawing/2014/main" id="{9A766C98-2E59-4BAE-B893-472B9818AC3B}"/>
              </a:ext>
            </a:extLst>
          </p:cNvPr>
          <p:cNvSpPr/>
          <p:nvPr/>
        </p:nvSpPr>
        <p:spPr>
          <a:xfrm>
            <a:off x="5122333" y="651717"/>
            <a:ext cx="2823209" cy="307777"/>
          </a:xfrm>
          <a:prstGeom prst="rect">
            <a:avLst/>
          </a:prstGeom>
        </p:spPr>
        <p:txBody>
          <a:bodyPr wrap="none">
            <a:spAutoFit/>
          </a:bodyPr>
          <a:lstStyle/>
          <a:p>
            <a:r>
              <a:rPr lang="en-US" sz="1400" b="1" dirty="0">
                <a:latin typeface="Century Gothic" panose="020B0502020202020204" pitchFamily="34" charset="0"/>
              </a:rPr>
              <a:t>Priority Matrix for Award Ideas </a:t>
            </a:r>
          </a:p>
        </p:txBody>
      </p:sp>
      <p:graphicFrame>
        <p:nvGraphicFramePr>
          <p:cNvPr id="13" name="Table 2">
            <a:extLst>
              <a:ext uri="{FF2B5EF4-FFF2-40B4-BE49-F238E27FC236}">
                <a16:creationId xmlns:a16="http://schemas.microsoft.com/office/drawing/2014/main" id="{792CCFB0-8711-4C6B-8414-43B75AD28C65}"/>
              </a:ext>
            </a:extLst>
          </p:cNvPr>
          <p:cNvGraphicFramePr>
            <a:graphicFrameLocks noGrp="1"/>
          </p:cNvGraphicFramePr>
          <p:nvPr>
            <p:extLst>
              <p:ext uri="{D42A27DB-BD31-4B8C-83A1-F6EECF244321}">
                <p14:modId xmlns:p14="http://schemas.microsoft.com/office/powerpoint/2010/main" val="80705938"/>
              </p:ext>
            </p:extLst>
          </p:nvPr>
        </p:nvGraphicFramePr>
        <p:xfrm>
          <a:off x="457200" y="1577561"/>
          <a:ext cx="4229099" cy="1059180"/>
        </p:xfrm>
        <a:graphic>
          <a:graphicData uri="http://schemas.openxmlformats.org/drawingml/2006/table">
            <a:tbl>
              <a:tblPr firstRow="1" bandRow="1">
                <a:tableStyleId>{5C22544A-7EE6-4342-B048-85BDC9FD1C3A}</a:tableStyleId>
              </a:tblPr>
              <a:tblGrid>
                <a:gridCol w="4229099">
                  <a:extLst>
                    <a:ext uri="{9D8B030D-6E8A-4147-A177-3AD203B41FA5}">
                      <a16:colId xmlns:a16="http://schemas.microsoft.com/office/drawing/2014/main" val="512961587"/>
                    </a:ext>
                  </a:extLst>
                </a:gridCol>
              </a:tblGrid>
              <a:tr h="297180">
                <a:tc>
                  <a:txBody>
                    <a:bodyPr/>
                    <a:lstStyle/>
                    <a:p>
                      <a:r>
                        <a:rPr lang="en-US" sz="1400" dirty="0">
                          <a:solidFill>
                            <a:schemeClr val="bg1">
                              <a:lumMod val="85000"/>
                            </a:schemeClr>
                          </a:solidFill>
                          <a:latin typeface="Century Gothic" panose="020B0502020202020204" pitchFamily="34" charset="0"/>
                        </a:rPr>
                        <a:t>Brainstorm Ideas</a:t>
                      </a:r>
                      <a:endParaRPr lang="en-US" sz="1100" dirty="0">
                        <a:solidFill>
                          <a:schemeClr val="bg1">
                            <a:lumMod val="85000"/>
                          </a:schemeClr>
                        </a:solidFill>
                        <a:latin typeface="Century Gothic" panose="020B0502020202020204" pitchFamily="34" charset="0"/>
                      </a:endParaRPr>
                    </a:p>
                  </a:txBody>
                  <a:tcPr marL="68580" marR="68580" marT="34290" marB="34290">
                    <a:lnL w="9525" cap="flat" cmpd="sng" algn="ctr">
                      <a:no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8172976"/>
                  </a:ext>
                </a:extLst>
              </a:tr>
              <a:tr h="228600">
                <a:tc>
                  <a:txBody>
                    <a:bodyPr/>
                    <a:lstStyle/>
                    <a:p>
                      <a:r>
                        <a:rPr lang="en-US" sz="1100" b="1" dirty="0">
                          <a:solidFill>
                            <a:schemeClr val="bg1">
                              <a:lumMod val="85000"/>
                            </a:schemeClr>
                          </a:solidFill>
                          <a:latin typeface="Century Gothic" panose="020B0502020202020204" pitchFamily="34" charset="0"/>
                        </a:rPr>
                        <a:t>Brainstorming Session w</a:t>
                      </a:r>
                      <a:r>
                        <a:rPr lang="en-US" sz="1100" b="1" dirty="0">
                          <a:solidFill>
                            <a:schemeClr val="bg1">
                              <a:lumMod val="75000"/>
                            </a:schemeClr>
                          </a:solidFill>
                          <a:latin typeface="Century Gothic" panose="020B0502020202020204" pitchFamily="34" charset="0"/>
                        </a:rPr>
                        <a:t>/ Duluth Management</a:t>
                      </a:r>
                    </a:p>
                  </a:txBody>
                  <a:tcPr marL="68580" marR="68580" marT="34290" marB="34290">
                    <a:lnL w="9525" cap="flat" cmpd="sng" algn="ctr">
                      <a:no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5660880"/>
                  </a:ext>
                </a:extLst>
              </a:tr>
              <a:tr h="4800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lumMod val="75000"/>
                            </a:schemeClr>
                          </a:solidFill>
                          <a:latin typeface="Segoe UI" panose="020B0502040204020203" pitchFamily="34" charset="0"/>
                          <a:cs typeface="Segoe UI" panose="020B0502040204020203" pitchFamily="34" charset="0"/>
                        </a:rPr>
                        <a:t>OMs and TMs brainstormed recognition rewards that agents, TMs and OMs could receive if key performance indicators were achieved.  Ideas ranged from displaying balloons on site to trips to Disneyland.</a:t>
                      </a:r>
                    </a:p>
                  </a:txBody>
                  <a:tcPr marL="68580" marR="68580" marT="34290" marB="34290">
                    <a:lnL w="9525" cap="flat" cmpd="sng" algn="ctr">
                      <a:noFill/>
                      <a:prstDash val="solid"/>
                      <a:round/>
                      <a:headEnd type="none" w="med" len="med"/>
                      <a:tailEnd type="none" w="med" len="med"/>
                    </a:lnL>
                    <a:lnR w="12700" cmpd="sng">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36325550"/>
                  </a:ext>
                </a:extLst>
              </a:tr>
            </a:tbl>
          </a:graphicData>
        </a:graphic>
      </p:graphicFrame>
      <p:graphicFrame>
        <p:nvGraphicFramePr>
          <p:cNvPr id="10" name="Table 9">
            <a:extLst>
              <a:ext uri="{FF2B5EF4-FFF2-40B4-BE49-F238E27FC236}">
                <a16:creationId xmlns:a16="http://schemas.microsoft.com/office/drawing/2014/main" id="{D4F08D7D-C8EA-428C-ACCB-C330127EEB39}"/>
              </a:ext>
            </a:extLst>
          </p:cNvPr>
          <p:cNvGraphicFramePr>
            <a:graphicFrameLocks noGrp="1"/>
          </p:cNvGraphicFramePr>
          <p:nvPr>
            <p:extLst>
              <p:ext uri="{D42A27DB-BD31-4B8C-83A1-F6EECF244321}">
                <p14:modId xmlns:p14="http://schemas.microsoft.com/office/powerpoint/2010/main" val="3520611715"/>
              </p:ext>
            </p:extLst>
          </p:nvPr>
        </p:nvGraphicFramePr>
        <p:xfrm>
          <a:off x="5111368" y="1041881"/>
          <a:ext cx="3036964" cy="4465662"/>
        </p:xfrm>
        <a:graphic>
          <a:graphicData uri="http://schemas.openxmlformats.org/drawingml/2006/table">
            <a:tbl>
              <a:tblPr firstRow="1" bandRow="1">
                <a:tableStyleId>{5C22544A-7EE6-4342-B048-85BDC9FD1C3A}</a:tableStyleId>
              </a:tblPr>
              <a:tblGrid>
                <a:gridCol w="590551">
                  <a:extLst>
                    <a:ext uri="{9D8B030D-6E8A-4147-A177-3AD203B41FA5}">
                      <a16:colId xmlns:a16="http://schemas.microsoft.com/office/drawing/2014/main" val="3205180591"/>
                    </a:ext>
                  </a:extLst>
                </a:gridCol>
                <a:gridCol w="2446413">
                  <a:extLst>
                    <a:ext uri="{9D8B030D-6E8A-4147-A177-3AD203B41FA5}">
                      <a16:colId xmlns:a16="http://schemas.microsoft.com/office/drawing/2014/main" val="3022745770"/>
                    </a:ext>
                  </a:extLst>
                </a:gridCol>
              </a:tblGrid>
              <a:tr h="353322">
                <a:tc gridSpan="2">
                  <a:txBody>
                    <a:bodyPr/>
                    <a:lstStyle/>
                    <a:p>
                      <a:pPr marL="0" algn="ctr" defTabSz="914400" rtl="0" eaLnBrk="1" latinLnBrk="0" hangingPunct="1"/>
                      <a:r>
                        <a:rPr lang="en-US" sz="3200" b="1" u="sng" kern="1200" dirty="0">
                          <a:solidFill>
                            <a:schemeClr val="dk1"/>
                          </a:solidFill>
                          <a:latin typeface="Century Gothic" panose="020B0502020202020204" pitchFamily="34" charset="0"/>
                          <a:ea typeface="+mn-ea"/>
                          <a:cs typeface="+mn-cs"/>
                        </a:rPr>
                        <a:t>CSRs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100" kern="1200" dirty="0">
                        <a:solidFill>
                          <a:schemeClr val="dk1"/>
                        </a:solidFill>
                        <a:latin typeface="+mn-lt"/>
                        <a:ea typeface="+mn-ea"/>
                        <a:cs typeface="+mn-cs"/>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2490919905"/>
                  </a:ext>
                </a:extLst>
              </a:tr>
              <a:tr h="353322">
                <a:tc>
                  <a:txBody>
                    <a:bodyPr/>
                    <a:lstStyle/>
                    <a:p>
                      <a:pPr marL="0" algn="ctr" defTabSz="914400" rtl="0" eaLnBrk="1" latinLnBrk="0" hangingPunct="1"/>
                      <a:r>
                        <a:rPr lang="en-US" sz="1100" b="1" kern="1200" dirty="0">
                          <a:solidFill>
                            <a:schemeClr val="dk1"/>
                          </a:solidFill>
                          <a:latin typeface="Century Gothic" panose="020B0502020202020204" pitchFamily="34" charset="0"/>
                          <a:ea typeface="+mn-ea"/>
                          <a:cs typeface="+mn-cs"/>
                        </a:rPr>
                        <a:t>9.1</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EEBF7"/>
                    </a:solidFill>
                  </a:tcPr>
                </a:tc>
                <a:tc>
                  <a:txBody>
                    <a:bodyPr/>
                    <a:lstStyle/>
                    <a:p>
                      <a:pPr marL="0" algn="l" defTabSz="914400" rtl="0" eaLnBrk="1" latinLnBrk="0" hangingPunct="1"/>
                      <a:r>
                        <a:rPr lang="en-US" sz="1100" b="1" kern="1200" dirty="0">
                          <a:solidFill>
                            <a:schemeClr val="dk1"/>
                          </a:solidFill>
                          <a:latin typeface="+mn-lt"/>
                          <a:ea typeface="+mn-ea"/>
                          <a:cs typeface="+mn-cs"/>
                        </a:rPr>
                        <a:t>Wall of Fame / Town Hall Rec.</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734558895"/>
                  </a:ext>
                </a:extLst>
              </a:tr>
              <a:tr h="353322">
                <a:tc>
                  <a:txBody>
                    <a:bodyPr/>
                    <a:lstStyle/>
                    <a:p>
                      <a:pPr algn="ctr"/>
                      <a:r>
                        <a:rPr lang="en-US" sz="1100" b="1" dirty="0">
                          <a:latin typeface="Century Gothic" panose="020B0502020202020204" pitchFamily="34" charset="0"/>
                        </a:rPr>
                        <a:t>8.5</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EEBF7"/>
                    </a:solidFill>
                  </a:tcPr>
                </a:tc>
                <a:tc>
                  <a:txBody>
                    <a:bodyPr/>
                    <a:lstStyle/>
                    <a:p>
                      <a:pPr marL="0" algn="l" defTabSz="914400" rtl="0" eaLnBrk="1" latinLnBrk="0" hangingPunct="1"/>
                      <a:r>
                        <a:rPr lang="en-US" sz="1100" b="1" kern="1200" dirty="0">
                          <a:solidFill>
                            <a:schemeClr val="dk1"/>
                          </a:solidFill>
                          <a:latin typeface="+mn-lt"/>
                          <a:ea typeface="+mn-ea"/>
                          <a:cs typeface="+mn-cs"/>
                        </a:rPr>
                        <a:t>Monthly KP Bucks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3205397237"/>
                  </a:ext>
                </a:extLst>
              </a:tr>
              <a:tr h="353322">
                <a:tc>
                  <a:txBody>
                    <a:bodyPr/>
                    <a:lstStyle/>
                    <a:p>
                      <a:pPr algn="ctr"/>
                      <a:r>
                        <a:rPr lang="en-US" sz="1100" b="1" dirty="0">
                          <a:latin typeface="Century Gothic" panose="020B0502020202020204" pitchFamily="34" charset="0"/>
                        </a:rPr>
                        <a:t>7.9</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EEBF7"/>
                    </a:solidFill>
                  </a:tcPr>
                </a:tc>
                <a:tc>
                  <a:txBody>
                    <a:bodyPr/>
                    <a:lstStyle/>
                    <a:p>
                      <a:pPr marL="0" algn="l" defTabSz="914400" rtl="0" eaLnBrk="1" latinLnBrk="0" hangingPunct="1"/>
                      <a:r>
                        <a:rPr lang="en-US" sz="1100" b="1" kern="1200" dirty="0">
                          <a:solidFill>
                            <a:schemeClr val="dk1"/>
                          </a:solidFill>
                          <a:latin typeface="+mn-lt"/>
                          <a:ea typeface="+mn-ea"/>
                          <a:cs typeface="+mn-cs"/>
                        </a:rPr>
                        <a:t>Priority Parking Spot</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2623747243"/>
                  </a:ext>
                </a:extLst>
              </a:tr>
              <a:tr h="353322">
                <a:tc>
                  <a:txBody>
                    <a:bodyPr/>
                    <a:lstStyle/>
                    <a:p>
                      <a:pPr algn="ctr"/>
                      <a:r>
                        <a:rPr lang="en-US" sz="1100" b="1" dirty="0">
                          <a:latin typeface="Century Gothic" panose="020B0502020202020204" pitchFamily="34" charset="0"/>
                        </a:rPr>
                        <a:t>7.8</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EEBF7"/>
                    </a:solidFill>
                  </a:tcPr>
                </a:tc>
                <a:tc>
                  <a:txBody>
                    <a:bodyPr/>
                    <a:lstStyle/>
                    <a:p>
                      <a:pPr marL="0" algn="l" defTabSz="914400" rtl="0" eaLnBrk="1" latinLnBrk="0" hangingPunct="1"/>
                      <a:r>
                        <a:rPr lang="en-US" sz="1100" b="1" kern="1200" dirty="0">
                          <a:solidFill>
                            <a:schemeClr val="dk1"/>
                          </a:solidFill>
                          <a:latin typeface="+mn-lt"/>
                          <a:ea typeface="+mn-ea"/>
                          <a:cs typeface="+mn-cs"/>
                        </a:rPr>
                        <a:t>Time Extras (Breaks, lunch's, early off)</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769262978"/>
                  </a:ext>
                </a:extLst>
              </a:tr>
              <a:tr h="353322">
                <a:tc>
                  <a:txBody>
                    <a:bodyPr/>
                    <a:lstStyle/>
                    <a:p>
                      <a:pPr algn="ctr"/>
                      <a:r>
                        <a:rPr lang="en-US" sz="1100" b="1" dirty="0">
                          <a:latin typeface="Century Gothic" panose="020B0502020202020204" pitchFamily="34" charset="0"/>
                        </a:rPr>
                        <a:t>7.8</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EEBF7"/>
                    </a:solidFill>
                  </a:tcPr>
                </a:tc>
                <a:tc>
                  <a:txBody>
                    <a:bodyPr/>
                    <a:lstStyle/>
                    <a:p>
                      <a:pPr marL="0" algn="l" defTabSz="914400" rtl="0" eaLnBrk="1" latinLnBrk="0" hangingPunct="1"/>
                      <a:r>
                        <a:rPr lang="en-US" sz="1100" b="1" kern="1200" dirty="0">
                          <a:solidFill>
                            <a:schemeClr val="dk1"/>
                          </a:solidFill>
                          <a:latin typeface="+mn-lt"/>
                          <a:ea typeface="+mn-ea"/>
                          <a:cs typeface="+mn-cs"/>
                        </a:rPr>
                        <a:t>Gift Cards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819082653"/>
                  </a:ext>
                </a:extLst>
              </a:tr>
              <a:tr h="353322">
                <a:tc>
                  <a:txBody>
                    <a:bodyPr/>
                    <a:lstStyle/>
                    <a:p>
                      <a:pPr algn="ctr"/>
                      <a:r>
                        <a:rPr lang="en-US" sz="1100" b="1" dirty="0">
                          <a:latin typeface="Century Gothic" panose="020B0502020202020204" pitchFamily="34" charset="0"/>
                        </a:rPr>
                        <a:t>6.6</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EEBF7"/>
                    </a:solidFill>
                  </a:tcPr>
                </a:tc>
                <a:tc>
                  <a:txBody>
                    <a:bodyPr/>
                    <a:lstStyle/>
                    <a:p>
                      <a:pPr marL="0" algn="l" defTabSz="914400" rtl="0" eaLnBrk="1" latinLnBrk="0" hangingPunct="1"/>
                      <a:r>
                        <a:rPr lang="en-US" sz="1100" b="1" kern="1200" dirty="0">
                          <a:solidFill>
                            <a:schemeClr val="dk1"/>
                          </a:solidFill>
                          <a:latin typeface="+mn-lt"/>
                          <a:ea typeface="+mn-ea"/>
                          <a:cs typeface="+mn-cs"/>
                        </a:rPr>
                        <a:t>Amazon List</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3562158629"/>
                  </a:ext>
                </a:extLst>
              </a:tr>
              <a:tr h="353322">
                <a:tc>
                  <a:txBody>
                    <a:bodyPr/>
                    <a:lstStyle/>
                    <a:p>
                      <a:pPr algn="ctr"/>
                      <a:r>
                        <a:rPr lang="en-US" sz="1100" b="1" dirty="0">
                          <a:latin typeface="Century Gothic" panose="020B0502020202020204" pitchFamily="34" charset="0"/>
                        </a:rPr>
                        <a:t>6</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EEBF7"/>
                    </a:solidFill>
                  </a:tcPr>
                </a:tc>
                <a:tc>
                  <a:txBody>
                    <a:bodyPr/>
                    <a:lstStyle/>
                    <a:p>
                      <a:pPr marL="0" algn="l" defTabSz="914400" rtl="0" eaLnBrk="1" latinLnBrk="0" hangingPunct="1"/>
                      <a:r>
                        <a:rPr lang="en-US" sz="1100" b="1" kern="1200" dirty="0">
                          <a:solidFill>
                            <a:schemeClr val="dk1"/>
                          </a:solidFill>
                          <a:latin typeface="+mn-lt"/>
                          <a:ea typeface="+mn-ea"/>
                          <a:cs typeface="+mn-cs"/>
                        </a:rPr>
                        <a:t>Event Tickets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535149603"/>
                  </a:ext>
                </a:extLst>
              </a:tr>
              <a:tr h="353322">
                <a:tc>
                  <a:txBody>
                    <a:bodyPr/>
                    <a:lstStyle/>
                    <a:p>
                      <a:pPr algn="ctr"/>
                      <a:r>
                        <a:rPr lang="en-US" sz="1100" b="1" dirty="0">
                          <a:latin typeface="Century Gothic" panose="020B0502020202020204" pitchFamily="34" charset="0"/>
                        </a:rPr>
                        <a:t>6</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EEBF7"/>
                    </a:solidFill>
                  </a:tcPr>
                </a:tc>
                <a:tc>
                  <a:txBody>
                    <a:bodyPr/>
                    <a:lstStyle/>
                    <a:p>
                      <a:pPr marL="0" algn="l" defTabSz="914400" rtl="0" eaLnBrk="1" latinLnBrk="0" hangingPunct="1"/>
                      <a:r>
                        <a:rPr lang="en-US" sz="1100" b="1" kern="1200" dirty="0">
                          <a:solidFill>
                            <a:schemeClr val="dk1"/>
                          </a:solidFill>
                          <a:latin typeface="+mn-lt"/>
                          <a:ea typeface="+mn-ea"/>
                          <a:cs typeface="+mn-cs"/>
                        </a:rPr>
                        <a:t>Wow Call Recognition</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955712187"/>
                  </a:ext>
                </a:extLst>
              </a:tr>
              <a:tr h="353322">
                <a:tc>
                  <a:txBody>
                    <a:bodyPr/>
                    <a:lstStyle/>
                    <a:p>
                      <a:pPr algn="ctr"/>
                      <a:r>
                        <a:rPr lang="en-US" sz="1100" b="1" dirty="0">
                          <a:latin typeface="Century Gothic" panose="020B0502020202020204" pitchFamily="34" charset="0"/>
                        </a:rPr>
                        <a:t>6</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EEBF7"/>
                    </a:solidFill>
                  </a:tcPr>
                </a:tc>
                <a:tc>
                  <a:txBody>
                    <a:bodyPr/>
                    <a:lstStyle/>
                    <a:p>
                      <a:pPr marL="0" algn="l" defTabSz="914400" rtl="0" eaLnBrk="1" latinLnBrk="0" hangingPunct="1"/>
                      <a:r>
                        <a:rPr lang="en-US" sz="1100" b="1" kern="1200" dirty="0">
                          <a:solidFill>
                            <a:schemeClr val="dk1"/>
                          </a:solidFill>
                          <a:latin typeface="+mn-lt"/>
                          <a:ea typeface="+mn-ea"/>
                          <a:cs typeface="+mn-cs"/>
                        </a:rPr>
                        <a:t>Engagement w/ </a:t>
                      </a:r>
                      <a:r>
                        <a:rPr lang="en-US" sz="1100" b="1" kern="1200" dirty="0" err="1">
                          <a:solidFill>
                            <a:schemeClr val="dk1"/>
                          </a:solidFill>
                          <a:latin typeface="+mn-lt"/>
                          <a:ea typeface="+mn-ea"/>
                          <a:cs typeface="+mn-cs"/>
                        </a:rPr>
                        <a:t>Mgmt</a:t>
                      </a:r>
                      <a:r>
                        <a:rPr lang="en-US" sz="1100" b="1" kern="1200" dirty="0">
                          <a:solidFill>
                            <a:schemeClr val="dk1"/>
                          </a:solidFill>
                          <a:latin typeface="+mn-lt"/>
                          <a:ea typeface="+mn-ea"/>
                          <a:cs typeface="+mn-cs"/>
                        </a:rPr>
                        <a:t> Team</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223471676"/>
                  </a:ext>
                </a:extLst>
              </a:tr>
              <a:tr h="353322">
                <a:tc>
                  <a:txBody>
                    <a:bodyPr/>
                    <a:lstStyle/>
                    <a:p>
                      <a:pPr algn="ctr"/>
                      <a:r>
                        <a:rPr lang="en-US" sz="1100" b="1" dirty="0">
                          <a:latin typeface="Century Gothic" panose="020B0502020202020204" pitchFamily="34" charset="0"/>
                        </a:rPr>
                        <a:t>5.4</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EEBF7"/>
                    </a:solidFill>
                  </a:tcPr>
                </a:tc>
                <a:tc>
                  <a:txBody>
                    <a:bodyPr/>
                    <a:lstStyle/>
                    <a:p>
                      <a:pPr marL="0" algn="l" defTabSz="914400" rtl="0" eaLnBrk="1" latinLnBrk="0" hangingPunct="1"/>
                      <a:r>
                        <a:rPr lang="en-US" sz="1100" b="1" kern="1200" dirty="0">
                          <a:solidFill>
                            <a:schemeClr val="dk1"/>
                          </a:solidFill>
                          <a:latin typeface="+mn-lt"/>
                          <a:ea typeface="+mn-ea"/>
                          <a:cs typeface="+mn-cs"/>
                        </a:rPr>
                        <a:t>100% Email to site and add balloons </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352755089"/>
                  </a:ext>
                </a:extLst>
              </a:tr>
              <a:tr h="353322">
                <a:tc>
                  <a:txBody>
                    <a:bodyPr/>
                    <a:lstStyle/>
                    <a:p>
                      <a:pPr algn="ctr"/>
                      <a:r>
                        <a:rPr lang="en-US" sz="1100" b="1" dirty="0">
                          <a:latin typeface="Century Gothic" panose="020B0502020202020204" pitchFamily="34" charset="0"/>
                        </a:rPr>
                        <a:t>4.2</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EEBF7"/>
                    </a:solidFill>
                  </a:tcPr>
                </a:tc>
                <a:tc>
                  <a:txBody>
                    <a:bodyPr/>
                    <a:lstStyle/>
                    <a:p>
                      <a:pPr marL="0" algn="l" defTabSz="914400" rtl="0" eaLnBrk="1" latinLnBrk="0" hangingPunct="1"/>
                      <a:r>
                        <a:rPr lang="en-US" sz="1100" b="1" kern="1200" dirty="0">
                          <a:solidFill>
                            <a:schemeClr val="dk1"/>
                          </a:solidFill>
                          <a:latin typeface="+mn-lt"/>
                          <a:ea typeface="+mn-ea"/>
                          <a:cs typeface="+mn-cs"/>
                        </a:rPr>
                        <a:t>Traveling Trophy</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230875647"/>
                  </a:ext>
                </a:extLst>
              </a:tr>
            </a:tbl>
          </a:graphicData>
        </a:graphic>
      </p:graphicFrame>
      <p:graphicFrame>
        <p:nvGraphicFramePr>
          <p:cNvPr id="11" name="Table 10">
            <a:extLst>
              <a:ext uri="{FF2B5EF4-FFF2-40B4-BE49-F238E27FC236}">
                <a16:creationId xmlns:a16="http://schemas.microsoft.com/office/drawing/2014/main" id="{D3819A63-F53C-4064-9333-2B239B5CBE74}"/>
              </a:ext>
            </a:extLst>
          </p:cNvPr>
          <p:cNvGraphicFramePr>
            <a:graphicFrameLocks noGrp="1"/>
          </p:cNvGraphicFramePr>
          <p:nvPr>
            <p:extLst>
              <p:ext uri="{D42A27DB-BD31-4B8C-83A1-F6EECF244321}">
                <p14:modId xmlns:p14="http://schemas.microsoft.com/office/powerpoint/2010/main" val="1899381336"/>
              </p:ext>
            </p:extLst>
          </p:nvPr>
        </p:nvGraphicFramePr>
        <p:xfrm>
          <a:off x="8483218" y="1041881"/>
          <a:ext cx="3365882" cy="4465662"/>
        </p:xfrm>
        <a:graphic>
          <a:graphicData uri="http://schemas.openxmlformats.org/drawingml/2006/table">
            <a:tbl>
              <a:tblPr firstRow="1" bandRow="1">
                <a:tableStyleId>{5C22544A-7EE6-4342-B048-85BDC9FD1C3A}</a:tableStyleId>
              </a:tblPr>
              <a:tblGrid>
                <a:gridCol w="654511">
                  <a:extLst>
                    <a:ext uri="{9D8B030D-6E8A-4147-A177-3AD203B41FA5}">
                      <a16:colId xmlns:a16="http://schemas.microsoft.com/office/drawing/2014/main" val="3205180591"/>
                    </a:ext>
                  </a:extLst>
                </a:gridCol>
                <a:gridCol w="2711371">
                  <a:extLst>
                    <a:ext uri="{9D8B030D-6E8A-4147-A177-3AD203B41FA5}">
                      <a16:colId xmlns:a16="http://schemas.microsoft.com/office/drawing/2014/main" val="3022745770"/>
                    </a:ext>
                  </a:extLst>
                </a:gridCol>
              </a:tblGrid>
              <a:tr h="353322">
                <a:tc gridSpan="2">
                  <a:txBody>
                    <a:bodyPr/>
                    <a:lstStyle/>
                    <a:p>
                      <a:pPr marL="0" algn="ctr" defTabSz="914400" rtl="0" eaLnBrk="1" latinLnBrk="0" hangingPunct="1"/>
                      <a:r>
                        <a:rPr lang="en-US" sz="3200" b="1" u="sng" kern="1200" dirty="0">
                          <a:solidFill>
                            <a:schemeClr val="dk1"/>
                          </a:solidFill>
                          <a:latin typeface="Century Gothic" panose="020B0502020202020204" pitchFamily="34" charset="0"/>
                          <a:ea typeface="+mn-ea"/>
                          <a:cs typeface="+mn-cs"/>
                        </a:rPr>
                        <a:t>TMs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100" kern="1200" dirty="0">
                        <a:solidFill>
                          <a:schemeClr val="dk1"/>
                        </a:solidFill>
                        <a:latin typeface="+mn-lt"/>
                        <a:ea typeface="+mn-ea"/>
                        <a:cs typeface="+mn-cs"/>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2490919905"/>
                  </a:ext>
                </a:extLst>
              </a:tr>
              <a:tr h="353322">
                <a:tc>
                  <a:txBody>
                    <a:bodyPr/>
                    <a:lstStyle/>
                    <a:p>
                      <a:pPr marL="0" algn="ctr" defTabSz="914400" rtl="0" eaLnBrk="1" latinLnBrk="0" hangingPunct="1"/>
                      <a:r>
                        <a:rPr lang="en-US" sz="1100" b="1" kern="1200" dirty="0">
                          <a:solidFill>
                            <a:schemeClr val="bg1"/>
                          </a:solidFill>
                          <a:latin typeface="Century Gothic" panose="020B0502020202020204" pitchFamily="34" charset="0"/>
                          <a:ea typeface="+mn-ea"/>
                          <a:cs typeface="+mn-cs"/>
                        </a:rPr>
                        <a:t>11.5</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7030A0"/>
                    </a:solidFill>
                  </a:tcPr>
                </a:tc>
                <a:tc>
                  <a:txBody>
                    <a:bodyPr/>
                    <a:lstStyle/>
                    <a:p>
                      <a:pPr marL="0" algn="l" defTabSz="914400" rtl="0" eaLnBrk="1" latinLnBrk="0" hangingPunct="1"/>
                      <a:r>
                        <a:rPr lang="en-US" sz="1100" b="1" kern="1200" dirty="0">
                          <a:solidFill>
                            <a:schemeClr val="dk1"/>
                          </a:solidFill>
                          <a:latin typeface="+mn-lt"/>
                          <a:ea typeface="+mn-ea"/>
                          <a:cs typeface="+mn-cs"/>
                        </a:rPr>
                        <a:t>Flex/Day Off/Early Outs </a:t>
                      </a:r>
                      <a:r>
                        <a:rPr lang="en-US" sz="1100" b="1" kern="1200" dirty="0" err="1">
                          <a:solidFill>
                            <a:schemeClr val="dk1"/>
                          </a:solidFill>
                          <a:latin typeface="+mn-lt"/>
                          <a:ea typeface="+mn-ea"/>
                          <a:cs typeface="+mn-cs"/>
                        </a:rPr>
                        <a:t>etc</a:t>
                      </a:r>
                      <a:endParaRPr lang="en-US" sz="1100" b="1" kern="1200" dirty="0">
                        <a:solidFill>
                          <a:schemeClr val="dk1"/>
                        </a:solidFill>
                        <a:latin typeface="+mn-lt"/>
                        <a:ea typeface="+mn-ea"/>
                        <a:cs typeface="+mn-cs"/>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734558895"/>
                  </a:ext>
                </a:extLst>
              </a:tr>
              <a:tr h="353322">
                <a:tc>
                  <a:txBody>
                    <a:bodyPr/>
                    <a:lstStyle/>
                    <a:p>
                      <a:pPr algn="ctr"/>
                      <a:r>
                        <a:rPr lang="en-US" sz="1100" b="1" dirty="0">
                          <a:solidFill>
                            <a:schemeClr val="bg1"/>
                          </a:solidFill>
                          <a:latin typeface="Century Gothic" panose="020B0502020202020204" pitchFamily="34" charset="0"/>
                        </a:rPr>
                        <a:t>10.7</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7030A0"/>
                    </a:solidFill>
                  </a:tcPr>
                </a:tc>
                <a:tc>
                  <a:txBody>
                    <a:bodyPr/>
                    <a:lstStyle/>
                    <a:p>
                      <a:pPr marL="0" algn="l" defTabSz="914400" rtl="0" eaLnBrk="1" latinLnBrk="0" hangingPunct="1"/>
                      <a:r>
                        <a:rPr lang="en-US" sz="1100" b="1" kern="1200" dirty="0">
                          <a:solidFill>
                            <a:schemeClr val="dk1"/>
                          </a:solidFill>
                          <a:latin typeface="+mn-lt"/>
                          <a:ea typeface="+mn-ea"/>
                          <a:cs typeface="+mn-cs"/>
                        </a:rPr>
                        <a:t>Spot Bonus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3205397237"/>
                  </a:ext>
                </a:extLst>
              </a:tr>
              <a:tr h="353322">
                <a:tc>
                  <a:txBody>
                    <a:bodyPr/>
                    <a:lstStyle/>
                    <a:p>
                      <a:pPr algn="ctr"/>
                      <a:r>
                        <a:rPr lang="en-US" sz="1100" b="1" dirty="0">
                          <a:solidFill>
                            <a:schemeClr val="bg1"/>
                          </a:solidFill>
                          <a:latin typeface="Century Gothic" panose="020B0502020202020204" pitchFamily="34" charset="0"/>
                        </a:rPr>
                        <a:t>8.4</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7030A0"/>
                    </a:solidFill>
                  </a:tcPr>
                </a:tc>
                <a:tc>
                  <a:txBody>
                    <a:bodyPr/>
                    <a:lstStyle/>
                    <a:p>
                      <a:pPr marL="0" algn="l" defTabSz="914400" rtl="0" eaLnBrk="1" latinLnBrk="0" hangingPunct="1"/>
                      <a:r>
                        <a:rPr lang="en-US" sz="1100" b="1" kern="1200" dirty="0">
                          <a:solidFill>
                            <a:schemeClr val="dk1"/>
                          </a:solidFill>
                          <a:latin typeface="+mn-lt"/>
                          <a:ea typeface="+mn-ea"/>
                          <a:cs typeface="+mn-cs"/>
                        </a:rPr>
                        <a:t>Professional Development</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2623747243"/>
                  </a:ext>
                </a:extLst>
              </a:tr>
              <a:tr h="353322">
                <a:tc>
                  <a:txBody>
                    <a:bodyPr/>
                    <a:lstStyle/>
                    <a:p>
                      <a:pPr algn="ctr"/>
                      <a:r>
                        <a:rPr lang="en-US" sz="1100" b="1" dirty="0">
                          <a:solidFill>
                            <a:schemeClr val="bg1"/>
                          </a:solidFill>
                          <a:latin typeface="Century Gothic" panose="020B0502020202020204" pitchFamily="34" charset="0"/>
                        </a:rPr>
                        <a:t>8.4</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7030A0"/>
                    </a:solidFill>
                  </a:tcPr>
                </a:tc>
                <a:tc>
                  <a:txBody>
                    <a:bodyPr/>
                    <a:lstStyle/>
                    <a:p>
                      <a:pPr marL="0" algn="l" defTabSz="914400" rtl="0" eaLnBrk="1" latinLnBrk="0" hangingPunct="1"/>
                      <a:r>
                        <a:rPr lang="en-US" sz="1100" b="1" kern="1200" dirty="0">
                          <a:solidFill>
                            <a:schemeClr val="dk1"/>
                          </a:solidFill>
                          <a:latin typeface="+mn-lt"/>
                          <a:ea typeface="+mn-ea"/>
                          <a:cs typeface="+mn-cs"/>
                        </a:rPr>
                        <a:t>WFH Rewards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769262978"/>
                  </a:ext>
                </a:extLst>
              </a:tr>
              <a:tr h="353322">
                <a:tc>
                  <a:txBody>
                    <a:bodyPr/>
                    <a:lstStyle/>
                    <a:p>
                      <a:pPr algn="ctr"/>
                      <a:r>
                        <a:rPr lang="en-US" sz="1100" b="1" dirty="0">
                          <a:solidFill>
                            <a:schemeClr val="bg1"/>
                          </a:solidFill>
                          <a:latin typeface="Century Gothic" panose="020B0502020202020204" pitchFamily="34" charset="0"/>
                        </a:rPr>
                        <a:t>8.4</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7030A0"/>
                    </a:solidFill>
                  </a:tcPr>
                </a:tc>
                <a:tc>
                  <a:txBody>
                    <a:bodyPr/>
                    <a:lstStyle/>
                    <a:p>
                      <a:pPr marL="0" algn="l" defTabSz="914400" rtl="0" eaLnBrk="1" latinLnBrk="0" hangingPunct="1"/>
                      <a:r>
                        <a:rPr lang="en-US" sz="1100" b="1" kern="1200" dirty="0">
                          <a:solidFill>
                            <a:schemeClr val="dk1"/>
                          </a:solidFill>
                          <a:latin typeface="+mn-lt"/>
                          <a:ea typeface="+mn-ea"/>
                          <a:cs typeface="+mn-cs"/>
                        </a:rPr>
                        <a:t>Parking Spots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819082653"/>
                  </a:ext>
                </a:extLst>
              </a:tr>
              <a:tr h="353322">
                <a:tc>
                  <a:txBody>
                    <a:bodyPr/>
                    <a:lstStyle/>
                    <a:p>
                      <a:pPr algn="ctr"/>
                      <a:r>
                        <a:rPr lang="en-US" sz="1100" b="1" dirty="0">
                          <a:solidFill>
                            <a:schemeClr val="bg1"/>
                          </a:solidFill>
                          <a:latin typeface="Century Gothic" panose="020B0502020202020204" pitchFamily="34" charset="0"/>
                        </a:rPr>
                        <a:t>6.9</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7030A0"/>
                    </a:solidFill>
                  </a:tcPr>
                </a:tc>
                <a:tc>
                  <a:txBody>
                    <a:bodyPr/>
                    <a:lstStyle/>
                    <a:p>
                      <a:pPr marL="0" algn="l" defTabSz="914400" rtl="0" eaLnBrk="1" latinLnBrk="0" hangingPunct="1"/>
                      <a:r>
                        <a:rPr lang="en-US" sz="1100" b="1" kern="1200" dirty="0">
                          <a:solidFill>
                            <a:schemeClr val="dk1"/>
                          </a:solidFill>
                          <a:latin typeface="+mn-lt"/>
                          <a:ea typeface="+mn-ea"/>
                          <a:cs typeface="+mn-cs"/>
                        </a:rPr>
                        <a:t>Milestone Awards – Birthdays </a:t>
                      </a:r>
                      <a:r>
                        <a:rPr lang="en-US" sz="1100" b="1" kern="1200" dirty="0" err="1">
                          <a:solidFill>
                            <a:schemeClr val="dk1"/>
                          </a:solidFill>
                          <a:latin typeface="+mn-lt"/>
                          <a:ea typeface="+mn-ea"/>
                          <a:cs typeface="+mn-cs"/>
                        </a:rPr>
                        <a:t>etc</a:t>
                      </a:r>
                      <a:endParaRPr lang="en-US" sz="1100" b="1" kern="1200" dirty="0">
                        <a:solidFill>
                          <a:schemeClr val="dk1"/>
                        </a:solidFill>
                        <a:latin typeface="+mn-lt"/>
                        <a:ea typeface="+mn-ea"/>
                        <a:cs typeface="+mn-cs"/>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3562158629"/>
                  </a:ext>
                </a:extLst>
              </a:tr>
              <a:tr h="353322">
                <a:tc>
                  <a:txBody>
                    <a:bodyPr/>
                    <a:lstStyle/>
                    <a:p>
                      <a:pPr algn="ctr"/>
                      <a:r>
                        <a:rPr lang="en-US" sz="1100" b="1" dirty="0">
                          <a:solidFill>
                            <a:schemeClr val="bg1"/>
                          </a:solidFill>
                          <a:latin typeface="Century Gothic" panose="020B0502020202020204" pitchFamily="34" charset="0"/>
                        </a:rPr>
                        <a:t>6.9</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7030A0"/>
                    </a:solidFill>
                  </a:tcPr>
                </a:tc>
                <a:tc>
                  <a:txBody>
                    <a:bodyPr/>
                    <a:lstStyle/>
                    <a:p>
                      <a:pPr marL="0" algn="l" defTabSz="914400" rtl="0" eaLnBrk="1" latinLnBrk="0" hangingPunct="1"/>
                      <a:r>
                        <a:rPr lang="en-US" sz="1100" b="1" kern="1200" dirty="0">
                          <a:solidFill>
                            <a:schemeClr val="dk1"/>
                          </a:solidFill>
                          <a:latin typeface="+mn-lt"/>
                          <a:ea typeface="+mn-ea"/>
                          <a:cs typeface="+mn-cs"/>
                        </a:rPr>
                        <a:t>Recognition for Most Improved</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535149603"/>
                  </a:ext>
                </a:extLst>
              </a:tr>
              <a:tr h="353322">
                <a:tc>
                  <a:txBody>
                    <a:bodyPr/>
                    <a:lstStyle/>
                    <a:p>
                      <a:pPr algn="ctr"/>
                      <a:r>
                        <a:rPr lang="en-US" sz="1100" b="1" dirty="0">
                          <a:solidFill>
                            <a:schemeClr val="bg1"/>
                          </a:solidFill>
                          <a:latin typeface="Century Gothic" panose="020B0502020202020204" pitchFamily="34" charset="0"/>
                        </a:rPr>
                        <a:t>6.9</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7030A0"/>
                    </a:solidFill>
                  </a:tcPr>
                </a:tc>
                <a:tc>
                  <a:txBody>
                    <a:bodyPr/>
                    <a:lstStyle/>
                    <a:p>
                      <a:pPr marL="0" algn="l" defTabSz="914400" rtl="0" eaLnBrk="1" latinLnBrk="0" hangingPunct="1"/>
                      <a:r>
                        <a:rPr lang="en-US" sz="1100" b="1" kern="1200" dirty="0">
                          <a:solidFill>
                            <a:schemeClr val="dk1"/>
                          </a:solidFill>
                          <a:latin typeface="+mn-lt"/>
                          <a:ea typeface="+mn-ea"/>
                          <a:cs typeface="+mn-cs"/>
                        </a:rPr>
                        <a:t>Big Ticket Item (Vacation, Cash, Gift Card)</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955712187"/>
                  </a:ext>
                </a:extLst>
              </a:tr>
              <a:tr h="353322">
                <a:tc>
                  <a:txBody>
                    <a:bodyPr/>
                    <a:lstStyle/>
                    <a:p>
                      <a:pPr algn="ctr"/>
                      <a:r>
                        <a:rPr lang="en-US" sz="1100" b="1" dirty="0">
                          <a:solidFill>
                            <a:schemeClr val="bg1"/>
                          </a:solidFill>
                          <a:latin typeface="Century Gothic" panose="020B0502020202020204" pitchFamily="34" charset="0"/>
                        </a:rPr>
                        <a:t>6.1</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7030A0"/>
                    </a:solidFill>
                  </a:tcPr>
                </a:tc>
                <a:tc>
                  <a:txBody>
                    <a:bodyPr/>
                    <a:lstStyle/>
                    <a:p>
                      <a:pPr marL="0" algn="l" defTabSz="914400" rtl="0" eaLnBrk="1" latinLnBrk="0" hangingPunct="1"/>
                      <a:r>
                        <a:rPr lang="en-US" sz="1100" b="1" kern="1200" dirty="0">
                          <a:solidFill>
                            <a:schemeClr val="dk1"/>
                          </a:solidFill>
                          <a:latin typeface="+mn-lt"/>
                          <a:ea typeface="+mn-ea"/>
                          <a:cs typeface="+mn-cs"/>
                        </a:rPr>
                        <a:t>Break room </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223471676"/>
                  </a:ext>
                </a:extLst>
              </a:tr>
              <a:tr h="353322">
                <a:tc>
                  <a:txBody>
                    <a:bodyPr/>
                    <a:lstStyle/>
                    <a:p>
                      <a:pPr algn="ctr"/>
                      <a:r>
                        <a:rPr lang="en-US" sz="1100" b="1" dirty="0">
                          <a:solidFill>
                            <a:schemeClr val="bg1"/>
                          </a:solidFill>
                          <a:latin typeface="Century Gothic" panose="020B0502020202020204" pitchFamily="34" charset="0"/>
                        </a:rPr>
                        <a:t>5.3</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7030A0"/>
                    </a:solidFill>
                  </a:tcPr>
                </a:tc>
                <a:tc>
                  <a:txBody>
                    <a:bodyPr/>
                    <a:lstStyle/>
                    <a:p>
                      <a:pPr marL="0" algn="l" defTabSz="914400" rtl="0" eaLnBrk="1" latinLnBrk="0" hangingPunct="1"/>
                      <a:r>
                        <a:rPr lang="en-US" sz="1100" b="1" kern="1200" dirty="0">
                          <a:solidFill>
                            <a:schemeClr val="dk1"/>
                          </a:solidFill>
                          <a:latin typeface="+mn-lt"/>
                          <a:ea typeface="+mn-ea"/>
                          <a:cs typeface="+mn-cs"/>
                        </a:rPr>
                        <a:t>Wall of fame / Certificate / Plaques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352755089"/>
                  </a:ext>
                </a:extLst>
              </a:tr>
              <a:tr h="353322">
                <a:tc>
                  <a:txBody>
                    <a:bodyPr/>
                    <a:lstStyle/>
                    <a:p>
                      <a:pPr algn="ctr"/>
                      <a:r>
                        <a:rPr lang="en-US" sz="1100" b="1" dirty="0">
                          <a:solidFill>
                            <a:schemeClr val="bg1"/>
                          </a:solidFill>
                          <a:latin typeface="Century Gothic" panose="020B0502020202020204" pitchFamily="34" charset="0"/>
                        </a:rPr>
                        <a:t>5.3</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7030A0"/>
                    </a:solidFill>
                  </a:tcPr>
                </a:tc>
                <a:tc>
                  <a:txBody>
                    <a:bodyPr/>
                    <a:lstStyle/>
                    <a:p>
                      <a:pPr marL="0" algn="l" defTabSz="914400" rtl="0" eaLnBrk="1" latinLnBrk="0" hangingPunct="1"/>
                      <a:r>
                        <a:rPr lang="en-US" sz="1100" b="1" kern="1200" dirty="0">
                          <a:solidFill>
                            <a:schemeClr val="dk1"/>
                          </a:solidFill>
                          <a:latin typeface="+mn-lt"/>
                          <a:ea typeface="+mn-ea"/>
                          <a:cs typeface="+mn-cs"/>
                        </a:rPr>
                        <a:t>Quarterly Treat Celebration</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230875647"/>
                  </a:ext>
                </a:extLst>
              </a:tr>
            </a:tbl>
          </a:graphicData>
        </a:graphic>
      </p:graphicFrame>
      <p:sp>
        <p:nvSpPr>
          <p:cNvPr id="2" name="Rectangle 1">
            <a:extLst>
              <a:ext uri="{FF2B5EF4-FFF2-40B4-BE49-F238E27FC236}">
                <a16:creationId xmlns:a16="http://schemas.microsoft.com/office/drawing/2014/main" id="{F6F09D3C-5707-4F94-8389-6EA8D4C72B90}"/>
              </a:ext>
            </a:extLst>
          </p:cNvPr>
          <p:cNvSpPr/>
          <p:nvPr/>
        </p:nvSpPr>
        <p:spPr>
          <a:xfrm>
            <a:off x="5122333" y="5958997"/>
            <a:ext cx="2027168" cy="494569"/>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entury Gothic" panose="020B0502020202020204" pitchFamily="34" charset="0"/>
              </a:rPr>
              <a:t>Top Performers ?</a:t>
            </a:r>
          </a:p>
        </p:txBody>
      </p:sp>
      <p:sp>
        <p:nvSpPr>
          <p:cNvPr id="14" name="Rectangle 13">
            <a:extLst>
              <a:ext uri="{FF2B5EF4-FFF2-40B4-BE49-F238E27FC236}">
                <a16:creationId xmlns:a16="http://schemas.microsoft.com/office/drawing/2014/main" id="{28B1AD27-C830-477F-82E4-3596415B24CF}"/>
              </a:ext>
            </a:extLst>
          </p:cNvPr>
          <p:cNvSpPr/>
          <p:nvPr/>
        </p:nvSpPr>
        <p:spPr>
          <a:xfrm>
            <a:off x="7333191" y="5958996"/>
            <a:ext cx="2027168" cy="494569"/>
          </a:xfrm>
          <a:prstGeom prst="rect">
            <a:avLst/>
          </a:prstGeom>
          <a:solidFill>
            <a:schemeClr val="accent4">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Century Gothic" panose="020B0502020202020204" pitchFamily="34" charset="0"/>
              </a:rPr>
              <a:t>Hitting Metrics?</a:t>
            </a:r>
          </a:p>
        </p:txBody>
      </p:sp>
      <p:sp>
        <p:nvSpPr>
          <p:cNvPr id="15" name="Rectangle 14">
            <a:extLst>
              <a:ext uri="{FF2B5EF4-FFF2-40B4-BE49-F238E27FC236}">
                <a16:creationId xmlns:a16="http://schemas.microsoft.com/office/drawing/2014/main" id="{3A8F2411-4740-4FF3-8DB1-C5BC1F10EA6E}"/>
              </a:ext>
            </a:extLst>
          </p:cNvPr>
          <p:cNvSpPr/>
          <p:nvPr/>
        </p:nvSpPr>
        <p:spPr>
          <a:xfrm>
            <a:off x="9544050" y="5958996"/>
            <a:ext cx="2305050" cy="494569"/>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entury Gothic" panose="020B0502020202020204" pitchFamily="34" charset="0"/>
              </a:rPr>
              <a:t>Experience Measures?</a:t>
            </a:r>
          </a:p>
        </p:txBody>
      </p:sp>
    </p:spTree>
    <p:extLst>
      <p:ext uri="{BB962C8B-B14F-4D97-AF65-F5344CB8AC3E}">
        <p14:creationId xmlns:p14="http://schemas.microsoft.com/office/powerpoint/2010/main" val="637969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2">
            <a:extLst>
              <a:ext uri="{FF2B5EF4-FFF2-40B4-BE49-F238E27FC236}">
                <a16:creationId xmlns:a16="http://schemas.microsoft.com/office/drawing/2014/main" id="{B3BF9124-8CCE-4585-AEFD-CEED92439B18}"/>
              </a:ext>
            </a:extLst>
          </p:cNvPr>
          <p:cNvGraphicFramePr>
            <a:graphicFrameLocks noGrp="1"/>
          </p:cNvGraphicFramePr>
          <p:nvPr>
            <p:extLst>
              <p:ext uri="{D42A27DB-BD31-4B8C-83A1-F6EECF244321}">
                <p14:modId xmlns:p14="http://schemas.microsoft.com/office/powerpoint/2010/main" val="2339466649"/>
              </p:ext>
            </p:extLst>
          </p:nvPr>
        </p:nvGraphicFramePr>
        <p:xfrm>
          <a:off x="342900" y="498208"/>
          <a:ext cx="4971258" cy="1603177"/>
        </p:xfrm>
        <a:graphic>
          <a:graphicData uri="http://schemas.openxmlformats.org/drawingml/2006/table">
            <a:tbl>
              <a:tblPr firstRow="1" bandRow="1">
                <a:tableStyleId>{5C22544A-7EE6-4342-B048-85BDC9FD1C3A}</a:tableStyleId>
              </a:tblPr>
              <a:tblGrid>
                <a:gridCol w="4971258">
                  <a:extLst>
                    <a:ext uri="{9D8B030D-6E8A-4147-A177-3AD203B41FA5}">
                      <a16:colId xmlns:a16="http://schemas.microsoft.com/office/drawing/2014/main" val="512961587"/>
                    </a:ext>
                  </a:extLst>
                </a:gridCol>
              </a:tblGrid>
              <a:tr h="1603177">
                <a:tc>
                  <a:txBody>
                    <a:bodyPr/>
                    <a:lstStyle/>
                    <a:p>
                      <a:pPr algn="l"/>
                      <a:r>
                        <a:rPr lang="en-US" sz="2000" dirty="0">
                          <a:solidFill>
                            <a:schemeClr val="tx1"/>
                          </a:solidFill>
                          <a:latin typeface="Century Gothic" panose="020B0502020202020204" pitchFamily="34" charset="0"/>
                        </a:rPr>
                        <a:t>Rewards &amp; Recognition </a:t>
                      </a:r>
                    </a:p>
                    <a:p>
                      <a:pPr algn="l"/>
                      <a:r>
                        <a:rPr lang="en-US" sz="2000" dirty="0">
                          <a:solidFill>
                            <a:schemeClr val="tx1"/>
                          </a:solidFill>
                          <a:latin typeface="Century Gothic" panose="020B0502020202020204" pitchFamily="34" charset="0"/>
                        </a:rPr>
                        <a:t>Program Ideation</a:t>
                      </a:r>
                      <a:endParaRPr lang="en-US" sz="2000" dirty="0">
                        <a:solidFill>
                          <a:schemeClr val="accent6"/>
                        </a:solidFill>
                        <a:latin typeface="Century Gothic" panose="020B0502020202020204" pitchFamily="34" charset="0"/>
                      </a:endParaRPr>
                    </a:p>
                  </a:txBody>
                  <a:tcPr marL="102870" marR="274320" marT="102870" marB="10287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5660880"/>
                  </a:ext>
                </a:extLst>
              </a:tr>
            </a:tbl>
          </a:graphicData>
        </a:graphic>
      </p:graphicFrame>
      <p:graphicFrame>
        <p:nvGraphicFramePr>
          <p:cNvPr id="8" name="Table 2">
            <a:extLst>
              <a:ext uri="{FF2B5EF4-FFF2-40B4-BE49-F238E27FC236}">
                <a16:creationId xmlns:a16="http://schemas.microsoft.com/office/drawing/2014/main" id="{C6476531-B5E1-43EF-8117-DD78B1B56F6D}"/>
              </a:ext>
            </a:extLst>
          </p:cNvPr>
          <p:cNvGraphicFramePr>
            <a:graphicFrameLocks noGrp="1"/>
          </p:cNvGraphicFramePr>
          <p:nvPr>
            <p:extLst>
              <p:ext uri="{D42A27DB-BD31-4B8C-83A1-F6EECF244321}">
                <p14:modId xmlns:p14="http://schemas.microsoft.com/office/powerpoint/2010/main" val="134033496"/>
              </p:ext>
            </p:extLst>
          </p:nvPr>
        </p:nvGraphicFramePr>
        <p:xfrm>
          <a:off x="457201" y="2913022"/>
          <a:ext cx="4229098" cy="1013460"/>
        </p:xfrm>
        <a:graphic>
          <a:graphicData uri="http://schemas.openxmlformats.org/drawingml/2006/table">
            <a:tbl>
              <a:tblPr firstRow="1" bandRow="1">
                <a:tableStyleId>{5C22544A-7EE6-4342-B048-85BDC9FD1C3A}</a:tableStyleId>
              </a:tblPr>
              <a:tblGrid>
                <a:gridCol w="4229098">
                  <a:extLst>
                    <a:ext uri="{9D8B030D-6E8A-4147-A177-3AD203B41FA5}">
                      <a16:colId xmlns:a16="http://schemas.microsoft.com/office/drawing/2014/main" val="512961587"/>
                    </a:ext>
                  </a:extLst>
                </a:gridCol>
              </a:tblGrid>
              <a:tr h="297180">
                <a:tc>
                  <a:txBody>
                    <a:bodyPr/>
                    <a:lstStyle/>
                    <a:p>
                      <a:r>
                        <a:rPr lang="en-US" sz="1400" dirty="0">
                          <a:solidFill>
                            <a:schemeClr val="bg1">
                              <a:lumMod val="85000"/>
                            </a:schemeClr>
                          </a:solidFill>
                          <a:latin typeface="Century Gothic" panose="020B0502020202020204" pitchFamily="34" charset="0"/>
                        </a:rPr>
                        <a:t>Prioritize Awards</a:t>
                      </a:r>
                      <a:endParaRPr lang="en-US" sz="1100" dirty="0">
                        <a:solidFill>
                          <a:schemeClr val="bg1">
                            <a:lumMod val="85000"/>
                          </a:schemeClr>
                        </a:solidFill>
                        <a:latin typeface="Century Gothic" panose="020B0502020202020204" pitchFamily="34" charset="0"/>
                      </a:endParaRPr>
                    </a:p>
                  </a:txBody>
                  <a:tcPr marL="68580" marR="68580" marT="34290" marB="34290">
                    <a:lnL w="9525" cap="flat" cmpd="sng" algn="ctr">
                      <a:no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8172976"/>
                  </a:ext>
                </a:extLst>
              </a:tr>
              <a:tr h="228600">
                <a:tc>
                  <a:txBody>
                    <a:bodyPr/>
                    <a:lstStyle/>
                    <a:p>
                      <a:r>
                        <a:rPr lang="en-US" sz="1100" b="1" dirty="0">
                          <a:solidFill>
                            <a:schemeClr val="bg1">
                              <a:lumMod val="85000"/>
                            </a:schemeClr>
                          </a:solidFill>
                          <a:latin typeface="Century Gothic" panose="020B0502020202020204" pitchFamily="34" charset="0"/>
                        </a:rPr>
                        <a:t>Prioritized Awards by Interest</a:t>
                      </a:r>
                    </a:p>
                  </a:txBody>
                  <a:tcPr marL="68580" marR="68580" marT="34290" marB="34290">
                    <a:lnL w="9525" cap="flat" cmpd="sng" algn="ctr">
                      <a:no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5660880"/>
                  </a:ext>
                </a:extLst>
              </a:tr>
              <a:tr h="480060">
                <a:tc>
                  <a:txBody>
                    <a:bodyPr/>
                    <a:lstStyle/>
                    <a:p>
                      <a:r>
                        <a:rPr lang="en-US" sz="1000" dirty="0">
                          <a:solidFill>
                            <a:schemeClr val="bg1">
                              <a:lumMod val="85000"/>
                            </a:schemeClr>
                          </a:solidFill>
                          <a:latin typeface="Segoe UI" panose="020B0502040204020203" pitchFamily="34" charset="0"/>
                          <a:cs typeface="Segoe UI" panose="020B0502040204020203" pitchFamily="34" charset="0"/>
                        </a:rPr>
                        <a:t>TMs ranked and prioritized awards based on perceived motivations, wants, and goals of front line staff. </a:t>
                      </a:r>
                    </a:p>
                  </a:txBody>
                  <a:tcPr marL="68580" marR="68580" marT="34290" marB="34290">
                    <a:lnL w="9525" cap="flat" cmpd="sng" algn="ctr">
                      <a:noFill/>
                      <a:prstDash val="solid"/>
                      <a:round/>
                      <a:headEnd type="none" w="med" len="med"/>
                      <a:tailEnd type="none" w="med" len="med"/>
                    </a:lnL>
                    <a:lnR w="12700" cmpd="sng">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36325550"/>
                  </a:ext>
                </a:extLst>
              </a:tr>
            </a:tbl>
          </a:graphicData>
        </a:graphic>
      </p:graphicFrame>
      <p:sp>
        <p:nvSpPr>
          <p:cNvPr id="9" name="Rectangle 8">
            <a:extLst>
              <a:ext uri="{FF2B5EF4-FFF2-40B4-BE49-F238E27FC236}">
                <a16:creationId xmlns:a16="http://schemas.microsoft.com/office/drawing/2014/main" id="{9A766C98-2E59-4BAE-B893-472B9818AC3B}"/>
              </a:ext>
            </a:extLst>
          </p:cNvPr>
          <p:cNvSpPr/>
          <p:nvPr/>
        </p:nvSpPr>
        <p:spPr>
          <a:xfrm>
            <a:off x="5122333" y="651717"/>
            <a:ext cx="3135795" cy="307777"/>
          </a:xfrm>
          <a:prstGeom prst="rect">
            <a:avLst/>
          </a:prstGeom>
        </p:spPr>
        <p:txBody>
          <a:bodyPr wrap="none">
            <a:spAutoFit/>
          </a:bodyPr>
          <a:lstStyle/>
          <a:p>
            <a:r>
              <a:rPr lang="en-US" sz="1400" b="1" dirty="0">
                <a:latin typeface="Century Gothic" panose="020B0502020202020204" pitchFamily="34" charset="0"/>
              </a:rPr>
              <a:t>Performance Scorecard &amp; Awards</a:t>
            </a:r>
          </a:p>
        </p:txBody>
      </p:sp>
      <p:graphicFrame>
        <p:nvGraphicFramePr>
          <p:cNvPr id="13" name="Table 2">
            <a:extLst>
              <a:ext uri="{FF2B5EF4-FFF2-40B4-BE49-F238E27FC236}">
                <a16:creationId xmlns:a16="http://schemas.microsoft.com/office/drawing/2014/main" id="{792CCFB0-8711-4C6B-8414-43B75AD28C65}"/>
              </a:ext>
            </a:extLst>
          </p:cNvPr>
          <p:cNvGraphicFramePr>
            <a:graphicFrameLocks noGrp="1"/>
          </p:cNvGraphicFramePr>
          <p:nvPr>
            <p:extLst>
              <p:ext uri="{D42A27DB-BD31-4B8C-83A1-F6EECF244321}">
                <p14:modId xmlns:p14="http://schemas.microsoft.com/office/powerpoint/2010/main" val="1169256408"/>
              </p:ext>
            </p:extLst>
          </p:nvPr>
        </p:nvGraphicFramePr>
        <p:xfrm>
          <a:off x="457200" y="1577561"/>
          <a:ext cx="4229099" cy="1059180"/>
        </p:xfrm>
        <a:graphic>
          <a:graphicData uri="http://schemas.openxmlformats.org/drawingml/2006/table">
            <a:tbl>
              <a:tblPr firstRow="1" bandRow="1">
                <a:tableStyleId>{5C22544A-7EE6-4342-B048-85BDC9FD1C3A}</a:tableStyleId>
              </a:tblPr>
              <a:tblGrid>
                <a:gridCol w="4229099">
                  <a:extLst>
                    <a:ext uri="{9D8B030D-6E8A-4147-A177-3AD203B41FA5}">
                      <a16:colId xmlns:a16="http://schemas.microsoft.com/office/drawing/2014/main" val="512961587"/>
                    </a:ext>
                  </a:extLst>
                </a:gridCol>
              </a:tblGrid>
              <a:tr h="297180">
                <a:tc>
                  <a:txBody>
                    <a:bodyPr/>
                    <a:lstStyle/>
                    <a:p>
                      <a:r>
                        <a:rPr lang="en-US" sz="1400" dirty="0">
                          <a:solidFill>
                            <a:schemeClr val="bg1">
                              <a:lumMod val="85000"/>
                            </a:schemeClr>
                          </a:solidFill>
                          <a:latin typeface="Century Gothic" panose="020B0502020202020204" pitchFamily="34" charset="0"/>
                        </a:rPr>
                        <a:t>Brainstorm Ideas</a:t>
                      </a:r>
                      <a:endParaRPr lang="en-US" sz="1100" dirty="0">
                        <a:solidFill>
                          <a:schemeClr val="bg1">
                            <a:lumMod val="85000"/>
                          </a:schemeClr>
                        </a:solidFill>
                        <a:latin typeface="Century Gothic" panose="020B0502020202020204" pitchFamily="34" charset="0"/>
                      </a:endParaRPr>
                    </a:p>
                  </a:txBody>
                  <a:tcPr marL="68580" marR="68580" marT="34290" marB="34290">
                    <a:lnL w="9525" cap="flat" cmpd="sng" algn="ctr">
                      <a:no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8172976"/>
                  </a:ext>
                </a:extLst>
              </a:tr>
              <a:tr h="228600">
                <a:tc>
                  <a:txBody>
                    <a:bodyPr/>
                    <a:lstStyle/>
                    <a:p>
                      <a:r>
                        <a:rPr lang="en-US" sz="1100" b="1" dirty="0">
                          <a:solidFill>
                            <a:schemeClr val="bg1">
                              <a:lumMod val="75000"/>
                            </a:schemeClr>
                          </a:solidFill>
                          <a:latin typeface="Century Gothic" panose="020B0502020202020204" pitchFamily="34" charset="0"/>
                        </a:rPr>
                        <a:t>Brainstorming Session w/ Duluth Management</a:t>
                      </a:r>
                    </a:p>
                  </a:txBody>
                  <a:tcPr marL="68580" marR="68580" marT="34290" marB="34290">
                    <a:lnL w="9525" cap="flat" cmpd="sng" algn="ctr">
                      <a:no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5660880"/>
                  </a:ext>
                </a:extLst>
              </a:tr>
              <a:tr h="480060">
                <a:tc>
                  <a:txBody>
                    <a:bodyPr/>
                    <a:lstStyle/>
                    <a:p>
                      <a:r>
                        <a:rPr lang="en-US" sz="1000" dirty="0">
                          <a:solidFill>
                            <a:schemeClr val="bg1">
                              <a:lumMod val="75000"/>
                            </a:schemeClr>
                          </a:solidFill>
                          <a:latin typeface="Segoe UI" panose="020B0502040204020203" pitchFamily="34" charset="0"/>
                          <a:cs typeface="Segoe UI" panose="020B0502040204020203" pitchFamily="34" charset="0"/>
                        </a:rPr>
                        <a:t>OMs and TMs brainstormed recognition rewards that agents, TMs and OMs could receive if key performance indicators were achieved.  Ideas ranged from displaying balloons on site to trips to Disneyland.</a:t>
                      </a:r>
                    </a:p>
                  </a:txBody>
                  <a:tcPr marL="68580" marR="68580" marT="34290" marB="34290">
                    <a:lnL w="9525" cap="flat" cmpd="sng" algn="ctr">
                      <a:noFill/>
                      <a:prstDash val="solid"/>
                      <a:round/>
                      <a:headEnd type="none" w="med" len="med"/>
                      <a:tailEnd type="none" w="med" len="med"/>
                    </a:lnL>
                    <a:lnR w="12700" cmpd="sng">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36325550"/>
                  </a:ext>
                </a:extLst>
              </a:tr>
            </a:tbl>
          </a:graphicData>
        </a:graphic>
      </p:graphicFrame>
      <p:graphicFrame>
        <p:nvGraphicFramePr>
          <p:cNvPr id="14" name="Table 2">
            <a:extLst>
              <a:ext uri="{FF2B5EF4-FFF2-40B4-BE49-F238E27FC236}">
                <a16:creationId xmlns:a16="http://schemas.microsoft.com/office/drawing/2014/main" id="{EB3B5B29-5208-4920-A548-FC26593202D7}"/>
              </a:ext>
            </a:extLst>
          </p:cNvPr>
          <p:cNvGraphicFramePr>
            <a:graphicFrameLocks noGrp="1"/>
          </p:cNvGraphicFramePr>
          <p:nvPr>
            <p:extLst>
              <p:ext uri="{D42A27DB-BD31-4B8C-83A1-F6EECF244321}">
                <p14:modId xmlns:p14="http://schemas.microsoft.com/office/powerpoint/2010/main" val="454539910"/>
              </p:ext>
            </p:extLst>
          </p:nvPr>
        </p:nvGraphicFramePr>
        <p:xfrm>
          <a:off x="457200" y="4248483"/>
          <a:ext cx="4229098" cy="1912620"/>
        </p:xfrm>
        <a:graphic>
          <a:graphicData uri="http://schemas.openxmlformats.org/drawingml/2006/table">
            <a:tbl>
              <a:tblPr firstRow="1" bandRow="1">
                <a:tableStyleId>{5C22544A-7EE6-4342-B048-85BDC9FD1C3A}</a:tableStyleId>
              </a:tblPr>
              <a:tblGrid>
                <a:gridCol w="4229098">
                  <a:extLst>
                    <a:ext uri="{9D8B030D-6E8A-4147-A177-3AD203B41FA5}">
                      <a16:colId xmlns:a16="http://schemas.microsoft.com/office/drawing/2014/main" val="512961587"/>
                    </a:ext>
                  </a:extLst>
                </a:gridCol>
              </a:tblGrid>
              <a:tr h="297180">
                <a:tc>
                  <a:txBody>
                    <a:bodyPr/>
                    <a:lstStyle/>
                    <a:p>
                      <a:r>
                        <a:rPr lang="en-US" sz="2400" dirty="0">
                          <a:solidFill>
                            <a:schemeClr val="tx1"/>
                          </a:solidFill>
                          <a:latin typeface="Century Gothic" panose="020B0502020202020204" pitchFamily="34" charset="0"/>
                        </a:rPr>
                        <a:t>Performance Goals</a:t>
                      </a:r>
                      <a:endParaRPr lang="en-US" sz="1800" dirty="0">
                        <a:solidFill>
                          <a:schemeClr val="tx1"/>
                        </a:solidFill>
                        <a:latin typeface="Century Gothic" panose="020B0502020202020204" pitchFamily="34" charset="0"/>
                      </a:endParaRPr>
                    </a:p>
                  </a:txBody>
                  <a:tcPr marL="68580" marR="68580" marT="34290" marB="34290">
                    <a:lnL w="9525" cap="flat" cmpd="sng" algn="ctr">
                      <a:solidFill>
                        <a:srgbClr val="003A71"/>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8172976"/>
                  </a:ext>
                </a:extLst>
              </a:tr>
              <a:tr h="228600">
                <a:tc>
                  <a:txBody>
                    <a:bodyPr/>
                    <a:lstStyle/>
                    <a:p>
                      <a:r>
                        <a:rPr lang="en-US" sz="1800" b="1" dirty="0">
                          <a:solidFill>
                            <a:schemeClr val="tx1"/>
                          </a:solidFill>
                          <a:latin typeface="Century Gothic" panose="020B0502020202020204" pitchFamily="34" charset="0"/>
                        </a:rPr>
                        <a:t>Align Awards to Performance Goals</a:t>
                      </a:r>
                    </a:p>
                  </a:txBody>
                  <a:tcPr marL="68580" marR="68580" marT="34290" marB="34290">
                    <a:lnL w="9525" cap="flat" cmpd="sng" algn="ctr">
                      <a:solidFill>
                        <a:srgbClr val="003A71"/>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5660880"/>
                  </a:ext>
                </a:extLst>
              </a:tr>
              <a:tr h="480060">
                <a:tc>
                  <a:txBody>
                    <a:bodyPr/>
                    <a:lstStyle/>
                    <a:p>
                      <a:r>
                        <a:rPr lang="en-US" sz="1400" dirty="0">
                          <a:solidFill>
                            <a:schemeClr val="tx1"/>
                          </a:solidFill>
                          <a:latin typeface="Segoe UI" panose="020B0502040204020203" pitchFamily="34" charset="0"/>
                          <a:cs typeface="Segoe UI" panose="020B0502040204020203" pitchFamily="34" charset="0"/>
                        </a:rPr>
                        <a:t>Next, let’s align performance goals, as measured by our scorecard, with awards YOU brainstormed during our last session. After this session any remaining activities will continue through your Rewards &amp; Recognition Committee.</a:t>
                      </a:r>
                    </a:p>
                  </a:txBody>
                  <a:tcPr marL="68580" marR="68580" marT="34290" marB="34290">
                    <a:lnL w="9525" cap="flat" cmpd="sng" algn="ctr">
                      <a:solidFill>
                        <a:srgbClr val="003A71"/>
                      </a:solidFill>
                      <a:prstDash val="solid"/>
                      <a:round/>
                      <a:headEnd type="none" w="med" len="med"/>
                      <a:tailEnd type="none" w="med" len="med"/>
                    </a:lnL>
                    <a:lnR w="12700" cmpd="sng">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36325550"/>
                  </a:ext>
                </a:extLst>
              </a:tr>
            </a:tbl>
          </a:graphicData>
        </a:graphic>
      </p:graphicFrame>
      <p:pic>
        <p:nvPicPr>
          <p:cNvPr id="15" name="Picture 1">
            <a:extLst>
              <a:ext uri="{FF2B5EF4-FFF2-40B4-BE49-F238E27FC236}">
                <a16:creationId xmlns:a16="http://schemas.microsoft.com/office/drawing/2014/main" id="{8A307868-6562-448F-B225-AAEE8B0970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5175"/>
          <a:stretch/>
        </p:blipFill>
        <p:spPr bwMode="auto">
          <a:xfrm>
            <a:off x="5122332" y="1252631"/>
            <a:ext cx="6711229" cy="18033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close up of a logo&#10;&#10;Description automatically generated">
            <a:extLst>
              <a:ext uri="{FF2B5EF4-FFF2-40B4-BE49-F238E27FC236}">
                <a16:creationId xmlns:a16="http://schemas.microsoft.com/office/drawing/2014/main" id="{7E870365-AD1C-4D57-9EC8-6A77AB294636}"/>
              </a:ext>
            </a:extLst>
          </p:cNvPr>
          <p:cNvPicPr>
            <a:picLocks noChangeAspect="1"/>
          </p:cNvPicPr>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b="18265"/>
          <a:stretch/>
        </p:blipFill>
        <p:spPr>
          <a:xfrm rot="11176259">
            <a:off x="4660201" y="2847536"/>
            <a:ext cx="2751989" cy="2249332"/>
          </a:xfrm>
          <a:prstGeom prst="rect">
            <a:avLst/>
          </a:prstGeom>
        </p:spPr>
      </p:pic>
      <p:sp>
        <p:nvSpPr>
          <p:cNvPr id="5" name="Oval 4">
            <a:extLst>
              <a:ext uri="{FF2B5EF4-FFF2-40B4-BE49-F238E27FC236}">
                <a16:creationId xmlns:a16="http://schemas.microsoft.com/office/drawing/2014/main" id="{37EC2470-90DB-4159-95D7-FE9447BD995D}"/>
              </a:ext>
            </a:extLst>
          </p:cNvPr>
          <p:cNvSpPr/>
          <p:nvPr/>
        </p:nvSpPr>
        <p:spPr>
          <a:xfrm>
            <a:off x="6371410" y="4567352"/>
            <a:ext cx="1108201" cy="1057040"/>
          </a:xfrm>
          <a:prstGeom prst="ellipse">
            <a:avLst/>
          </a:prstGeom>
          <a:solidFill>
            <a:srgbClr val="2550A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1"/>
                </a:solidFill>
                <a:latin typeface="Century Gothic" panose="020B0502020202020204" pitchFamily="34" charset="0"/>
              </a:rPr>
              <a:t>Parking Spots?</a:t>
            </a:r>
          </a:p>
        </p:txBody>
      </p:sp>
      <p:pic>
        <p:nvPicPr>
          <p:cNvPr id="16" name="Picture 15" descr="A close up of a logo&#10;&#10;Description automatically generated">
            <a:extLst>
              <a:ext uri="{FF2B5EF4-FFF2-40B4-BE49-F238E27FC236}">
                <a16:creationId xmlns:a16="http://schemas.microsoft.com/office/drawing/2014/main" id="{EE066139-A66A-4E07-9AD5-5FF9128605E2}"/>
              </a:ext>
            </a:extLst>
          </p:cNvPr>
          <p:cNvPicPr>
            <a:picLocks noChangeAspect="1"/>
          </p:cNvPicPr>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b="18265"/>
          <a:stretch/>
        </p:blipFill>
        <p:spPr>
          <a:xfrm rot="11176259" flipH="1">
            <a:off x="8759276" y="2764043"/>
            <a:ext cx="2440125" cy="1994431"/>
          </a:xfrm>
          <a:prstGeom prst="rect">
            <a:avLst/>
          </a:prstGeom>
        </p:spPr>
      </p:pic>
      <p:sp>
        <p:nvSpPr>
          <p:cNvPr id="17" name="Oval 16">
            <a:extLst>
              <a:ext uri="{FF2B5EF4-FFF2-40B4-BE49-F238E27FC236}">
                <a16:creationId xmlns:a16="http://schemas.microsoft.com/office/drawing/2014/main" id="{EE11792C-66DF-41F9-A154-F448C835F433}"/>
              </a:ext>
            </a:extLst>
          </p:cNvPr>
          <p:cNvSpPr/>
          <p:nvPr/>
        </p:nvSpPr>
        <p:spPr>
          <a:xfrm>
            <a:off x="8103551" y="3918180"/>
            <a:ext cx="1108201" cy="1057040"/>
          </a:xfrm>
          <a:prstGeom prst="ellipse">
            <a:avLst/>
          </a:prstGeom>
          <a:solidFill>
            <a:srgbClr val="2550A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1"/>
                </a:solidFill>
                <a:latin typeface="Century Gothic" panose="020B0502020202020204" pitchFamily="34" charset="0"/>
              </a:rPr>
              <a:t>Gift Cards?</a:t>
            </a:r>
          </a:p>
        </p:txBody>
      </p:sp>
      <p:sp>
        <p:nvSpPr>
          <p:cNvPr id="18" name="Oval 17">
            <a:extLst>
              <a:ext uri="{FF2B5EF4-FFF2-40B4-BE49-F238E27FC236}">
                <a16:creationId xmlns:a16="http://schemas.microsoft.com/office/drawing/2014/main" id="{9F9AE9CE-A4B4-4AF3-9E0C-59C9E79477F5}"/>
              </a:ext>
            </a:extLst>
          </p:cNvPr>
          <p:cNvSpPr/>
          <p:nvPr/>
        </p:nvSpPr>
        <p:spPr>
          <a:xfrm>
            <a:off x="8610622" y="5308858"/>
            <a:ext cx="1435746" cy="1316373"/>
          </a:xfrm>
          <a:prstGeom prst="ellipse">
            <a:avLst/>
          </a:prstGeom>
          <a:solidFill>
            <a:srgbClr val="2550A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1"/>
                </a:solidFill>
                <a:latin typeface="Century Gothic" panose="020B0502020202020204" pitchFamily="34" charset="0"/>
              </a:rPr>
              <a:t>Vacation?</a:t>
            </a:r>
          </a:p>
        </p:txBody>
      </p:sp>
      <p:pic>
        <p:nvPicPr>
          <p:cNvPr id="19" name="Picture 18" descr="A close up of a logo&#10;&#10;Description automatically generated">
            <a:extLst>
              <a:ext uri="{FF2B5EF4-FFF2-40B4-BE49-F238E27FC236}">
                <a16:creationId xmlns:a16="http://schemas.microsoft.com/office/drawing/2014/main" id="{51FF21EC-C059-473F-9BF5-6BA326E81D00}"/>
              </a:ext>
            </a:extLst>
          </p:cNvPr>
          <p:cNvPicPr>
            <a:picLocks noChangeAspect="1"/>
          </p:cNvPicPr>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b="18265"/>
          <a:stretch/>
        </p:blipFill>
        <p:spPr>
          <a:xfrm rot="10800000" flipH="1">
            <a:off x="8703324" y="2890369"/>
            <a:ext cx="4001642" cy="3270734"/>
          </a:xfrm>
          <a:prstGeom prst="rect">
            <a:avLst/>
          </a:prstGeom>
        </p:spPr>
      </p:pic>
      <p:pic>
        <p:nvPicPr>
          <p:cNvPr id="20" name="Picture 19" descr="A close up of a logo&#10;&#10;Description automatically generated">
            <a:extLst>
              <a:ext uri="{FF2B5EF4-FFF2-40B4-BE49-F238E27FC236}">
                <a16:creationId xmlns:a16="http://schemas.microsoft.com/office/drawing/2014/main" id="{CAD13F67-3A1E-4BDD-8011-5A724B91348E}"/>
              </a:ext>
            </a:extLst>
          </p:cNvPr>
          <p:cNvPicPr>
            <a:picLocks noChangeAspect="1"/>
          </p:cNvPicPr>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b="18265"/>
          <a:stretch/>
        </p:blipFill>
        <p:spPr>
          <a:xfrm rot="12372217">
            <a:off x="6329874" y="2852442"/>
            <a:ext cx="3606268" cy="2947575"/>
          </a:xfrm>
          <a:prstGeom prst="rect">
            <a:avLst/>
          </a:prstGeom>
        </p:spPr>
      </p:pic>
      <p:sp>
        <p:nvSpPr>
          <p:cNvPr id="21" name="Oval 20">
            <a:extLst>
              <a:ext uri="{FF2B5EF4-FFF2-40B4-BE49-F238E27FC236}">
                <a16:creationId xmlns:a16="http://schemas.microsoft.com/office/drawing/2014/main" id="{2831FBF3-604D-4AA6-AAE0-5186FD4B0469}"/>
              </a:ext>
            </a:extLst>
          </p:cNvPr>
          <p:cNvSpPr/>
          <p:nvPr/>
        </p:nvSpPr>
        <p:spPr>
          <a:xfrm>
            <a:off x="7636284" y="4959835"/>
            <a:ext cx="914400" cy="877544"/>
          </a:xfrm>
          <a:prstGeom prst="ellipse">
            <a:avLst/>
          </a:prstGeom>
          <a:solidFill>
            <a:srgbClr val="2550A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1"/>
                </a:solidFill>
                <a:latin typeface="Century Gothic" panose="020B0502020202020204" pitchFamily="34" charset="0"/>
              </a:rPr>
              <a:t>Extend Lunch?</a:t>
            </a:r>
          </a:p>
        </p:txBody>
      </p:sp>
      <p:sp>
        <p:nvSpPr>
          <p:cNvPr id="22" name="Oval 21">
            <a:extLst>
              <a:ext uri="{FF2B5EF4-FFF2-40B4-BE49-F238E27FC236}">
                <a16:creationId xmlns:a16="http://schemas.microsoft.com/office/drawing/2014/main" id="{725C8C20-8464-48AE-9583-4546C32C31DF}"/>
              </a:ext>
            </a:extLst>
          </p:cNvPr>
          <p:cNvSpPr/>
          <p:nvPr/>
        </p:nvSpPr>
        <p:spPr>
          <a:xfrm>
            <a:off x="6695700" y="5634733"/>
            <a:ext cx="1108201" cy="1057040"/>
          </a:xfrm>
          <a:prstGeom prst="ellipse">
            <a:avLst/>
          </a:prstGeom>
          <a:solidFill>
            <a:srgbClr val="2550A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1"/>
                </a:solidFill>
                <a:latin typeface="Century Gothic" panose="020B0502020202020204" pitchFamily="34" charset="0"/>
              </a:rPr>
              <a:t>Spot Bonus?</a:t>
            </a:r>
          </a:p>
        </p:txBody>
      </p:sp>
      <p:sp>
        <p:nvSpPr>
          <p:cNvPr id="23" name="Oval 22">
            <a:extLst>
              <a:ext uri="{FF2B5EF4-FFF2-40B4-BE49-F238E27FC236}">
                <a16:creationId xmlns:a16="http://schemas.microsoft.com/office/drawing/2014/main" id="{FD4CBF58-49BF-45E9-9CD7-198B6D42AD1F}"/>
              </a:ext>
            </a:extLst>
          </p:cNvPr>
          <p:cNvSpPr/>
          <p:nvPr/>
        </p:nvSpPr>
        <p:spPr>
          <a:xfrm>
            <a:off x="10220897" y="5398607"/>
            <a:ext cx="922788" cy="871279"/>
          </a:xfrm>
          <a:prstGeom prst="ellipse">
            <a:avLst/>
          </a:prstGeom>
          <a:solidFill>
            <a:srgbClr val="2550A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1"/>
                </a:solidFill>
                <a:latin typeface="Century Gothic" panose="020B0502020202020204" pitchFamily="34" charset="0"/>
              </a:rPr>
              <a:t>Event Tickets?</a:t>
            </a:r>
          </a:p>
        </p:txBody>
      </p:sp>
    </p:spTree>
    <p:extLst>
      <p:ext uri="{BB962C8B-B14F-4D97-AF65-F5344CB8AC3E}">
        <p14:creationId xmlns:p14="http://schemas.microsoft.com/office/powerpoint/2010/main" val="180483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down)">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down)">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Table 2">
            <a:extLst>
              <a:ext uri="{FF2B5EF4-FFF2-40B4-BE49-F238E27FC236}">
                <a16:creationId xmlns:a16="http://schemas.microsoft.com/office/drawing/2014/main" id="{8DF703EB-E615-4E4F-B0CA-4874FCA2DDB4}"/>
              </a:ext>
            </a:extLst>
          </p:cNvPr>
          <p:cNvGraphicFramePr>
            <a:graphicFrameLocks noGrp="1"/>
          </p:cNvGraphicFramePr>
          <p:nvPr>
            <p:extLst>
              <p:ext uri="{D42A27DB-BD31-4B8C-83A1-F6EECF244321}">
                <p14:modId xmlns:p14="http://schemas.microsoft.com/office/powerpoint/2010/main" val="796338069"/>
              </p:ext>
            </p:extLst>
          </p:nvPr>
        </p:nvGraphicFramePr>
        <p:xfrm>
          <a:off x="70749" y="351074"/>
          <a:ext cx="4971258" cy="1603177"/>
        </p:xfrm>
        <a:graphic>
          <a:graphicData uri="http://schemas.openxmlformats.org/drawingml/2006/table">
            <a:tbl>
              <a:tblPr firstRow="1" bandRow="1">
                <a:tableStyleId>{5C22544A-7EE6-4342-B048-85BDC9FD1C3A}</a:tableStyleId>
              </a:tblPr>
              <a:tblGrid>
                <a:gridCol w="4971258">
                  <a:extLst>
                    <a:ext uri="{9D8B030D-6E8A-4147-A177-3AD203B41FA5}">
                      <a16:colId xmlns:a16="http://schemas.microsoft.com/office/drawing/2014/main" val="512961587"/>
                    </a:ext>
                  </a:extLst>
                </a:gridCol>
              </a:tblGrid>
              <a:tr h="1603177">
                <a:tc>
                  <a:txBody>
                    <a:bodyPr/>
                    <a:lstStyle/>
                    <a:p>
                      <a:pPr algn="l"/>
                      <a:r>
                        <a:rPr lang="en-US" sz="2000" dirty="0">
                          <a:solidFill>
                            <a:schemeClr val="tx1"/>
                          </a:solidFill>
                          <a:latin typeface="Century Gothic" panose="020B0502020202020204" pitchFamily="34" charset="0"/>
                        </a:rPr>
                        <a:t>Rewards &amp; Recognition </a:t>
                      </a:r>
                    </a:p>
                    <a:p>
                      <a:pPr algn="l"/>
                      <a:r>
                        <a:rPr lang="en-US" sz="2000" dirty="0">
                          <a:solidFill>
                            <a:schemeClr val="tx1"/>
                          </a:solidFill>
                          <a:latin typeface="Century Gothic" panose="020B0502020202020204" pitchFamily="34" charset="0"/>
                        </a:rPr>
                        <a:t>Program Suggestion</a:t>
                      </a:r>
                    </a:p>
                  </a:txBody>
                  <a:tcPr marL="102870" marR="274320" marT="102870" marB="10287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5660880"/>
                  </a:ext>
                </a:extLst>
              </a:tr>
            </a:tbl>
          </a:graphicData>
        </a:graphic>
      </p:graphicFrame>
      <p:graphicFrame>
        <p:nvGraphicFramePr>
          <p:cNvPr id="36" name="Table 35">
            <a:extLst>
              <a:ext uri="{FF2B5EF4-FFF2-40B4-BE49-F238E27FC236}">
                <a16:creationId xmlns:a16="http://schemas.microsoft.com/office/drawing/2014/main" id="{A3FCD825-559A-4613-B12F-7196960C3871}"/>
              </a:ext>
            </a:extLst>
          </p:cNvPr>
          <p:cNvGraphicFramePr>
            <a:graphicFrameLocks noGrp="1"/>
          </p:cNvGraphicFramePr>
          <p:nvPr>
            <p:extLst>
              <p:ext uri="{D42A27DB-BD31-4B8C-83A1-F6EECF244321}">
                <p14:modId xmlns:p14="http://schemas.microsoft.com/office/powerpoint/2010/main" val="1428328782"/>
              </p:ext>
            </p:extLst>
          </p:nvPr>
        </p:nvGraphicFramePr>
        <p:xfrm>
          <a:off x="125179" y="1261524"/>
          <a:ext cx="1996630" cy="5035817"/>
        </p:xfrm>
        <a:graphic>
          <a:graphicData uri="http://schemas.openxmlformats.org/drawingml/2006/table">
            <a:tbl>
              <a:tblPr firstRow="1" bandRow="1">
                <a:tableStyleId>{5C22544A-7EE6-4342-B048-85BDC9FD1C3A}</a:tableStyleId>
              </a:tblPr>
              <a:tblGrid>
                <a:gridCol w="1996630">
                  <a:extLst>
                    <a:ext uri="{9D8B030D-6E8A-4147-A177-3AD203B41FA5}">
                      <a16:colId xmlns:a16="http://schemas.microsoft.com/office/drawing/2014/main" val="2514557934"/>
                    </a:ext>
                  </a:extLst>
                </a:gridCol>
              </a:tblGrid>
              <a:tr h="474388">
                <a:tc>
                  <a:txBody>
                    <a:bodyPr/>
                    <a:lstStyle/>
                    <a:p>
                      <a:pPr marL="0" algn="l" defTabSz="914400" rtl="0" eaLnBrk="1" latinLnBrk="0" hangingPunct="1"/>
                      <a:r>
                        <a:rPr lang="en-US" sz="1000" b="1" kern="1200" dirty="0">
                          <a:solidFill>
                            <a:schemeClr val="dk1"/>
                          </a:solidFill>
                          <a:latin typeface="Century Gothic" panose="020B0502020202020204" pitchFamily="34" charset="0"/>
                          <a:ea typeface="+mn-ea"/>
                          <a:cs typeface="+mn-cs"/>
                        </a:rPr>
                        <a:t>Award Theme</a:t>
                      </a:r>
                    </a:p>
                  </a:txBody>
                  <a:tcPr anchor="b">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rgbClr val="003A71"/>
                      </a:solidFill>
                      <a:prstDash val="solid"/>
                      <a:round/>
                      <a:headEnd type="none" w="med" len="med"/>
                      <a:tailEnd type="none" w="med" len="med"/>
                    </a:lnB>
                    <a:solidFill>
                      <a:schemeClr val="bg1"/>
                    </a:solidFill>
                  </a:tcPr>
                </a:tc>
                <a:extLst>
                  <a:ext uri="{0D108BD9-81ED-4DB2-BD59-A6C34878D82A}">
                    <a16:rowId xmlns:a16="http://schemas.microsoft.com/office/drawing/2014/main" val="2938348595"/>
                  </a:ext>
                </a:extLst>
              </a:tr>
              <a:tr h="1277200">
                <a:tc>
                  <a:txBody>
                    <a:bodyPr/>
                    <a:lstStyle/>
                    <a:p>
                      <a:pPr marL="0" algn="l" defTabSz="914400" rtl="0" eaLnBrk="1" latinLnBrk="0" hangingPunct="1"/>
                      <a:r>
                        <a:rPr lang="en-US" sz="900" b="1" kern="1200" dirty="0">
                          <a:solidFill>
                            <a:schemeClr val="dk1"/>
                          </a:solidFill>
                          <a:latin typeface="Century Gothic" panose="020B0502020202020204" pitchFamily="34" charset="0"/>
                          <a:ea typeface="+mn-ea"/>
                          <a:cs typeface="+mn-cs"/>
                        </a:rPr>
                        <a:t>Most Valuable CSR</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rgbClr val="003A7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34558895"/>
                  </a:ext>
                </a:extLst>
              </a:tr>
              <a:tr h="766320">
                <a:tc>
                  <a:txBody>
                    <a:bodyPr/>
                    <a:lstStyle/>
                    <a:p>
                      <a:pPr marL="0" algn="l" defTabSz="914400" rtl="0" eaLnBrk="1" latinLnBrk="0" hangingPunct="1"/>
                      <a:r>
                        <a:rPr lang="en-US" sz="900" b="1" kern="1200" dirty="0">
                          <a:solidFill>
                            <a:schemeClr val="dk1"/>
                          </a:solidFill>
                          <a:latin typeface="Century Gothic" panose="020B0502020202020204" pitchFamily="34" charset="0"/>
                          <a:ea typeface="+mn-ea"/>
                          <a:cs typeface="+mn-cs"/>
                        </a:rPr>
                        <a:t>Outstanding CSR</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69262978"/>
                  </a:ext>
                </a:extLst>
              </a:tr>
              <a:tr h="1167726">
                <a:tc>
                  <a:txBody>
                    <a:bodyPr/>
                    <a:lstStyle/>
                    <a:p>
                      <a:pPr marL="0" algn="l" defTabSz="914400" rtl="0" eaLnBrk="1" latinLnBrk="0" hangingPunct="1"/>
                      <a:r>
                        <a:rPr lang="en-US" sz="900" b="1" kern="1200" dirty="0">
                          <a:solidFill>
                            <a:schemeClr val="dk1"/>
                          </a:solidFill>
                          <a:latin typeface="Century Gothic" panose="020B0502020202020204" pitchFamily="34" charset="0"/>
                          <a:ea typeface="+mn-ea"/>
                          <a:cs typeface="+mn-cs"/>
                        </a:rPr>
                        <a:t>Most Valuable Team</a:t>
                      </a:r>
                    </a:p>
                    <a:p>
                      <a:pPr marL="0" algn="l" defTabSz="914400" rtl="0" eaLnBrk="1" latinLnBrk="0" hangingPunct="1"/>
                      <a:r>
                        <a:rPr lang="en-US" sz="900" b="1" kern="1200" dirty="0">
                          <a:solidFill>
                            <a:schemeClr val="dk1"/>
                          </a:solidFill>
                          <a:latin typeface="Century Gothic" panose="020B0502020202020204" pitchFamily="34" charset="0"/>
                          <a:ea typeface="+mn-ea"/>
                          <a:cs typeface="+mn-cs"/>
                        </a:rPr>
                        <a:t>(TM)</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47180112"/>
                  </a:ext>
                </a:extLst>
              </a:tr>
              <a:tr h="437897">
                <a:tc>
                  <a:txBody>
                    <a:bodyPr/>
                    <a:lstStyle/>
                    <a:p>
                      <a:pPr marL="0" algn="l" defTabSz="914400" rtl="0" eaLnBrk="1" latinLnBrk="0" hangingPunct="1"/>
                      <a:r>
                        <a:rPr lang="en-US" sz="900" b="1" kern="1200" dirty="0">
                          <a:solidFill>
                            <a:schemeClr val="dk1"/>
                          </a:solidFill>
                          <a:latin typeface="Century Gothic" panose="020B0502020202020204" pitchFamily="34" charset="0"/>
                          <a:ea typeface="+mn-ea"/>
                          <a:cs typeface="+mn-cs"/>
                        </a:rPr>
                        <a:t>CRS of the</a:t>
                      </a:r>
                    </a:p>
                    <a:p>
                      <a:pPr marL="0" algn="l" defTabSz="914400" rtl="0" eaLnBrk="1" latinLnBrk="0" hangingPunct="1"/>
                      <a:r>
                        <a:rPr lang="en-US" sz="900" b="1" kern="1200" dirty="0">
                          <a:solidFill>
                            <a:schemeClr val="dk1"/>
                          </a:solidFill>
                          <a:latin typeface="Century Gothic" panose="020B0502020202020204" pitchFamily="34" charset="0"/>
                          <a:ea typeface="+mn-ea"/>
                          <a:cs typeface="+mn-cs"/>
                        </a:rPr>
                        <a:t>Year</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0333684"/>
                  </a:ext>
                </a:extLst>
              </a:tr>
              <a:tr h="912286">
                <a:tc>
                  <a:txBody>
                    <a:bodyPr/>
                    <a:lstStyle/>
                    <a:p>
                      <a:pPr marL="0" algn="l" defTabSz="914400" rtl="0" eaLnBrk="1" latinLnBrk="0" hangingPunct="1"/>
                      <a:r>
                        <a:rPr lang="en-US" sz="900" b="1" kern="1200" dirty="0">
                          <a:solidFill>
                            <a:schemeClr val="dk1"/>
                          </a:solidFill>
                          <a:latin typeface="Century Gothic" panose="020B0502020202020204" pitchFamily="34" charset="0"/>
                          <a:ea typeface="+mn-ea"/>
                          <a:cs typeface="+mn-cs"/>
                        </a:rPr>
                        <a:t>TM of the</a:t>
                      </a:r>
                    </a:p>
                    <a:p>
                      <a:pPr marL="0" algn="l" defTabSz="914400" rtl="0" eaLnBrk="1" latinLnBrk="0" hangingPunct="1"/>
                      <a:r>
                        <a:rPr lang="en-US" sz="900" b="1" kern="1200" dirty="0">
                          <a:solidFill>
                            <a:schemeClr val="dk1"/>
                          </a:solidFill>
                          <a:latin typeface="Century Gothic" panose="020B0502020202020204" pitchFamily="34" charset="0"/>
                          <a:ea typeface="+mn-ea"/>
                          <a:cs typeface="+mn-cs"/>
                        </a:rPr>
                        <a:t>Year</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2035647924"/>
                  </a:ext>
                </a:extLst>
              </a:tr>
            </a:tbl>
          </a:graphicData>
        </a:graphic>
      </p:graphicFrame>
      <p:graphicFrame>
        <p:nvGraphicFramePr>
          <p:cNvPr id="2" name="Table 1">
            <a:extLst>
              <a:ext uri="{FF2B5EF4-FFF2-40B4-BE49-F238E27FC236}">
                <a16:creationId xmlns:a16="http://schemas.microsoft.com/office/drawing/2014/main" id="{5E17D6AA-F3C5-4E57-B84B-C2F1B387ADA7}"/>
              </a:ext>
            </a:extLst>
          </p:cNvPr>
          <p:cNvGraphicFramePr>
            <a:graphicFrameLocks noGrp="1"/>
          </p:cNvGraphicFramePr>
          <p:nvPr>
            <p:extLst>
              <p:ext uri="{D42A27DB-BD31-4B8C-83A1-F6EECF244321}">
                <p14:modId xmlns:p14="http://schemas.microsoft.com/office/powerpoint/2010/main" val="3389225008"/>
              </p:ext>
            </p:extLst>
          </p:nvPr>
        </p:nvGraphicFramePr>
        <p:xfrm>
          <a:off x="2225221" y="1261523"/>
          <a:ext cx="1995051" cy="5035817"/>
        </p:xfrm>
        <a:graphic>
          <a:graphicData uri="http://schemas.openxmlformats.org/drawingml/2006/table">
            <a:tbl>
              <a:tblPr firstRow="1" bandRow="1">
                <a:tableStyleId>{5C22544A-7EE6-4342-B048-85BDC9FD1C3A}</a:tableStyleId>
              </a:tblPr>
              <a:tblGrid>
                <a:gridCol w="1995051">
                  <a:extLst>
                    <a:ext uri="{9D8B030D-6E8A-4147-A177-3AD203B41FA5}">
                      <a16:colId xmlns:a16="http://schemas.microsoft.com/office/drawing/2014/main" val="3857379534"/>
                    </a:ext>
                  </a:extLst>
                </a:gridCol>
              </a:tblGrid>
              <a:tr h="474388">
                <a:tc>
                  <a:txBody>
                    <a:bodyPr/>
                    <a:lstStyle/>
                    <a:p>
                      <a:pPr marL="0" algn="l" defTabSz="914400" rtl="0" eaLnBrk="1" latinLnBrk="0" hangingPunct="1"/>
                      <a:r>
                        <a:rPr lang="en-US" sz="1000" b="1" kern="1200" dirty="0">
                          <a:solidFill>
                            <a:schemeClr val="dk1"/>
                          </a:solidFill>
                          <a:latin typeface="Century Gothic" panose="020B0502020202020204" pitchFamily="34" charset="0"/>
                          <a:ea typeface="+mn-ea"/>
                          <a:cs typeface="+mn-cs"/>
                        </a:rPr>
                        <a:t>Performance Indicators Bundle</a:t>
                      </a:r>
                    </a:p>
                  </a:txBody>
                  <a:tcPr anchor="b">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rgbClr val="003A71"/>
                      </a:solidFill>
                      <a:prstDash val="solid"/>
                      <a:round/>
                      <a:headEnd type="none" w="med" len="med"/>
                      <a:tailEnd type="none" w="med" len="med"/>
                    </a:lnB>
                    <a:solidFill>
                      <a:schemeClr val="bg1"/>
                    </a:solidFill>
                  </a:tcPr>
                </a:tc>
                <a:extLst>
                  <a:ext uri="{0D108BD9-81ED-4DB2-BD59-A6C34878D82A}">
                    <a16:rowId xmlns:a16="http://schemas.microsoft.com/office/drawing/2014/main" val="3467254028"/>
                  </a:ext>
                </a:extLst>
              </a:tr>
              <a:tr h="1277200">
                <a:tc>
                  <a:txBody>
                    <a:bodyPr/>
                    <a:lstStyle/>
                    <a:p>
                      <a:pPr marL="0" algn="l" defTabSz="914400" rtl="0" eaLnBrk="1" latinLnBrk="0" hangingPunct="1"/>
                      <a:r>
                        <a:rPr lang="en-US" sz="900" b="1" kern="1200" dirty="0">
                          <a:solidFill>
                            <a:schemeClr val="dk1"/>
                          </a:solidFill>
                          <a:latin typeface="Century Gothic" panose="020B0502020202020204" pitchFamily="34" charset="0"/>
                          <a:ea typeface="+mn-ea"/>
                          <a:cs typeface="+mn-cs"/>
                        </a:rPr>
                        <a:t>QA</a:t>
                      </a:r>
                    </a:p>
                    <a:p>
                      <a:pPr marL="0" algn="l" defTabSz="914400" rtl="0" eaLnBrk="1" latinLnBrk="0" hangingPunct="1"/>
                      <a:r>
                        <a:rPr lang="en-US" sz="900" b="1" kern="1200" dirty="0">
                          <a:solidFill>
                            <a:schemeClr val="dk1"/>
                          </a:solidFill>
                          <a:latin typeface="Century Gothic" panose="020B0502020202020204" pitchFamily="34" charset="0"/>
                          <a:ea typeface="+mn-ea"/>
                          <a:cs typeface="+mn-cs"/>
                        </a:rPr>
                        <a:t>Escalations</a:t>
                      </a:r>
                    </a:p>
                    <a:p>
                      <a:pPr marL="0" algn="l" defTabSz="914400" rtl="0" eaLnBrk="1" latinLnBrk="0" hangingPunct="1"/>
                      <a:r>
                        <a:rPr lang="en-US" sz="900" b="1" kern="1200" dirty="0">
                          <a:solidFill>
                            <a:schemeClr val="dk1"/>
                          </a:solidFill>
                          <a:latin typeface="Century Gothic" panose="020B0502020202020204" pitchFamily="34" charset="0"/>
                          <a:ea typeface="+mn-ea"/>
                          <a:cs typeface="+mn-cs"/>
                        </a:rPr>
                        <a:t>Same Day</a:t>
                      </a:r>
                    </a:p>
                    <a:p>
                      <a:pPr marL="0" algn="l" defTabSz="914400" rtl="0" eaLnBrk="1" latinLnBrk="0" hangingPunct="1"/>
                      <a:r>
                        <a:rPr lang="en-US" sz="900" b="1" kern="1200" dirty="0">
                          <a:solidFill>
                            <a:schemeClr val="dk1"/>
                          </a:solidFill>
                          <a:latin typeface="Century Gothic" panose="020B0502020202020204" pitchFamily="34" charset="0"/>
                          <a:ea typeface="+mn-ea"/>
                          <a:cs typeface="+mn-cs"/>
                        </a:rPr>
                        <a:t>Customer Satisfaction</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rgbClr val="003A7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2906783"/>
                  </a:ext>
                </a:extLst>
              </a:tr>
              <a:tr h="766320">
                <a:tc>
                  <a:txBody>
                    <a:bodyPr/>
                    <a:lstStyle/>
                    <a:p>
                      <a:pPr marL="0" algn="l" defTabSz="914400" rtl="0" eaLnBrk="1" latinLnBrk="0" hangingPunct="1"/>
                      <a:r>
                        <a:rPr lang="en-US" sz="900" b="1" kern="1200" dirty="0">
                          <a:solidFill>
                            <a:schemeClr val="dk1"/>
                          </a:solidFill>
                          <a:latin typeface="Century Gothic" panose="020B0502020202020204" pitchFamily="34" charset="0"/>
                          <a:ea typeface="+mn-ea"/>
                          <a:cs typeface="+mn-cs"/>
                        </a:rPr>
                        <a:t>After Call Work</a:t>
                      </a:r>
                    </a:p>
                    <a:p>
                      <a:pPr marL="0" algn="l" defTabSz="914400" rtl="0" eaLnBrk="1" latinLnBrk="0" hangingPunct="1"/>
                      <a:r>
                        <a:rPr lang="en-US" sz="900" b="1" kern="1200" dirty="0">
                          <a:solidFill>
                            <a:schemeClr val="dk1"/>
                          </a:solidFill>
                          <a:latin typeface="Century Gothic" panose="020B0502020202020204" pitchFamily="34" charset="0"/>
                          <a:ea typeface="+mn-ea"/>
                          <a:cs typeface="+mn-cs"/>
                        </a:rPr>
                        <a:t>Hold Time</a:t>
                      </a:r>
                    </a:p>
                    <a:p>
                      <a:pPr marL="0" algn="l" defTabSz="914400" rtl="0" eaLnBrk="1" latinLnBrk="0" hangingPunct="1"/>
                      <a:r>
                        <a:rPr lang="en-US" sz="900" b="1" kern="1200" dirty="0">
                          <a:solidFill>
                            <a:schemeClr val="dk1"/>
                          </a:solidFill>
                          <a:latin typeface="Century Gothic" panose="020B0502020202020204" pitchFamily="34" charset="0"/>
                          <a:ea typeface="+mn-ea"/>
                          <a:cs typeface="+mn-cs"/>
                        </a:rPr>
                        <a:t>Sign-In / Compliance</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00742587"/>
                  </a:ext>
                </a:extLst>
              </a:tr>
              <a:tr h="1167726">
                <a:tc>
                  <a:txBody>
                    <a:bodyPr/>
                    <a:lstStyle/>
                    <a:p>
                      <a:pPr marL="0" algn="l" defTabSz="914400" rtl="0" eaLnBrk="1" latinLnBrk="0" hangingPunct="1"/>
                      <a:r>
                        <a:rPr lang="en-US" sz="900" b="1" kern="1200" dirty="0">
                          <a:solidFill>
                            <a:schemeClr val="dk1"/>
                          </a:solidFill>
                          <a:latin typeface="Century Gothic" panose="020B0502020202020204" pitchFamily="34" charset="0"/>
                          <a:ea typeface="+mn-ea"/>
                          <a:cs typeface="+mn-cs"/>
                        </a:rPr>
                        <a:t>Overall Team Performance</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5087364"/>
                  </a:ext>
                </a:extLst>
              </a:tr>
              <a:tr h="437897">
                <a:tc>
                  <a:txBody>
                    <a:bodyPr/>
                    <a:lstStyle/>
                    <a:p>
                      <a:pPr marL="0" algn="l" defTabSz="914400" rtl="0" eaLnBrk="1" latinLnBrk="0" hangingPunct="1"/>
                      <a:r>
                        <a:rPr lang="en-US" sz="900" b="1" kern="1200" dirty="0">
                          <a:solidFill>
                            <a:schemeClr val="dk1"/>
                          </a:solidFill>
                          <a:latin typeface="Century Gothic" panose="020B0502020202020204" pitchFamily="34" charset="0"/>
                          <a:ea typeface="+mn-ea"/>
                          <a:cs typeface="+mn-cs"/>
                        </a:rPr>
                        <a:t>Member Experience &amp; Outstanding Metrics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511634"/>
                  </a:ext>
                </a:extLst>
              </a:tr>
              <a:tr h="9122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dk1"/>
                          </a:solidFill>
                          <a:latin typeface="Century Gothic" panose="020B0502020202020204" pitchFamily="34" charset="0"/>
                          <a:ea typeface="+mn-ea"/>
                          <a:cs typeface="+mn-cs"/>
                        </a:rPr>
                        <a:t>Member Experience &amp; Outstanding Metrics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290203703"/>
                  </a:ext>
                </a:extLst>
              </a:tr>
            </a:tbl>
          </a:graphicData>
        </a:graphic>
      </p:graphicFrame>
      <p:graphicFrame>
        <p:nvGraphicFramePr>
          <p:cNvPr id="3" name="Table 2">
            <a:extLst>
              <a:ext uri="{FF2B5EF4-FFF2-40B4-BE49-F238E27FC236}">
                <a16:creationId xmlns:a16="http://schemas.microsoft.com/office/drawing/2014/main" id="{7DF898BC-37C2-4B47-8295-41968D7A906F}"/>
              </a:ext>
            </a:extLst>
          </p:cNvPr>
          <p:cNvGraphicFramePr>
            <a:graphicFrameLocks noGrp="1"/>
          </p:cNvGraphicFramePr>
          <p:nvPr>
            <p:extLst>
              <p:ext uri="{D42A27DB-BD31-4B8C-83A1-F6EECF244321}">
                <p14:modId xmlns:p14="http://schemas.microsoft.com/office/powerpoint/2010/main" val="4047512715"/>
              </p:ext>
            </p:extLst>
          </p:nvPr>
        </p:nvGraphicFramePr>
        <p:xfrm>
          <a:off x="6399863" y="1261519"/>
          <a:ext cx="2389010" cy="5035817"/>
        </p:xfrm>
        <a:graphic>
          <a:graphicData uri="http://schemas.openxmlformats.org/drawingml/2006/table">
            <a:tbl>
              <a:tblPr firstRow="1" bandRow="1">
                <a:tableStyleId>{5C22544A-7EE6-4342-B048-85BDC9FD1C3A}</a:tableStyleId>
              </a:tblPr>
              <a:tblGrid>
                <a:gridCol w="2389010">
                  <a:extLst>
                    <a:ext uri="{9D8B030D-6E8A-4147-A177-3AD203B41FA5}">
                      <a16:colId xmlns:a16="http://schemas.microsoft.com/office/drawing/2014/main" val="396347536"/>
                    </a:ext>
                  </a:extLst>
                </a:gridCol>
              </a:tblGrid>
              <a:tr h="474388">
                <a:tc>
                  <a:txBody>
                    <a:bodyPr/>
                    <a:lstStyle/>
                    <a:p>
                      <a:pPr marL="0" algn="ctr" defTabSz="914400" rtl="0" eaLnBrk="1" latinLnBrk="0" hangingPunct="1"/>
                      <a:r>
                        <a:rPr lang="en-US" sz="1000" b="1" kern="1200" dirty="0">
                          <a:solidFill>
                            <a:schemeClr val="dk1"/>
                          </a:solidFill>
                          <a:latin typeface="Century Gothic" panose="020B0502020202020204" pitchFamily="34" charset="0"/>
                          <a:ea typeface="+mn-ea"/>
                          <a:cs typeface="+mn-cs"/>
                        </a:rPr>
                        <a:t>Rewards Bundle</a:t>
                      </a:r>
                    </a:p>
                  </a:txBody>
                  <a:tcPr anchor="b">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rgbClr val="003A71"/>
                      </a:solidFill>
                      <a:prstDash val="solid"/>
                      <a:round/>
                      <a:headEnd type="none" w="med" len="med"/>
                      <a:tailEnd type="none" w="med" len="med"/>
                    </a:lnB>
                    <a:solidFill>
                      <a:schemeClr val="bg1"/>
                    </a:solidFill>
                  </a:tcPr>
                </a:tc>
                <a:extLst>
                  <a:ext uri="{0D108BD9-81ED-4DB2-BD59-A6C34878D82A}">
                    <a16:rowId xmlns:a16="http://schemas.microsoft.com/office/drawing/2014/main" val="4271099573"/>
                  </a:ext>
                </a:extLst>
              </a:tr>
              <a:tr h="255440">
                <a:tc>
                  <a:txBody>
                    <a:bodyPr/>
                    <a:lstStyle/>
                    <a:p>
                      <a:pPr algn="ctr"/>
                      <a:r>
                        <a:rPr lang="en-US" sz="800" b="1" dirty="0">
                          <a:latin typeface="Century Gothic" panose="020B0502020202020204" pitchFamily="34" charset="0"/>
                        </a:rPr>
                        <a:t>WOW Call Recognition</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rgbClr val="003A7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637231162"/>
                  </a:ext>
                </a:extLst>
              </a:tr>
              <a:tr h="255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kern="1200" dirty="0">
                          <a:solidFill>
                            <a:schemeClr val="dk1"/>
                          </a:solidFill>
                          <a:latin typeface="Century Gothic" panose="020B0502020202020204" pitchFamily="34" charset="0"/>
                          <a:ea typeface="+mn-ea"/>
                          <a:cs typeface="+mn-cs"/>
                        </a:rPr>
                        <a:t>Parking Spot (CSR)</a:t>
                      </a:r>
                    </a:p>
                  </a:txBody>
                  <a:tcPr anchor="ctr">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731266783"/>
                  </a:ext>
                </a:extLst>
              </a:tr>
              <a:tr h="255440">
                <a:tc>
                  <a:txBody>
                    <a:bodyPr/>
                    <a:lstStyle/>
                    <a:p>
                      <a:pPr marL="0" algn="ctr" defTabSz="914400" rtl="0" eaLnBrk="1" latinLnBrk="0" hangingPunct="1"/>
                      <a:r>
                        <a:rPr lang="en-US" sz="800" b="1" kern="1200" dirty="0">
                          <a:solidFill>
                            <a:schemeClr val="dk1"/>
                          </a:solidFill>
                          <a:latin typeface="Century Gothic" panose="020B0502020202020204" pitchFamily="34" charset="0"/>
                          <a:ea typeface="+mn-ea"/>
                          <a:cs typeface="+mn-cs"/>
                        </a:rPr>
                        <a:t>KP Bucks / KP Swag</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66665661"/>
                  </a:ext>
                </a:extLst>
              </a:tr>
              <a:tr h="255440">
                <a:tc>
                  <a:txBody>
                    <a:bodyPr/>
                    <a:lstStyle/>
                    <a:p>
                      <a:pPr marL="0" algn="ctr" defTabSz="914400" rtl="0" eaLnBrk="1" latinLnBrk="0" hangingPunct="1"/>
                      <a:r>
                        <a:rPr lang="en-US" sz="800" b="1" kern="1200" dirty="0">
                          <a:solidFill>
                            <a:schemeClr val="dk1"/>
                          </a:solidFill>
                          <a:latin typeface="Century Gothic" panose="020B0502020202020204" pitchFamily="34" charset="0"/>
                          <a:ea typeface="+mn-ea"/>
                          <a:cs typeface="+mn-cs"/>
                        </a:rPr>
                        <a:t>Time Extras ( ex. Extended Lunch)</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7030932"/>
                  </a:ext>
                </a:extLst>
              </a:tr>
              <a:tr h="255440">
                <a:tc>
                  <a:txBody>
                    <a:bodyPr/>
                    <a:lstStyle/>
                    <a:p>
                      <a:pPr marL="0" algn="ctr" defTabSz="914400" rtl="0" eaLnBrk="1" latinLnBrk="0" hangingPunct="1"/>
                      <a:r>
                        <a:rPr lang="en-US" sz="800" b="1" kern="1200" dirty="0">
                          <a:solidFill>
                            <a:schemeClr val="dk1"/>
                          </a:solidFill>
                          <a:latin typeface="Century Gothic" panose="020B0502020202020204" pitchFamily="34" charset="0"/>
                          <a:ea typeface="+mn-ea"/>
                          <a:cs typeface="+mn-cs"/>
                        </a:rPr>
                        <a:t>Event Tickets / Gift Card / Amazon</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5478301"/>
                  </a:ext>
                </a:extLst>
              </a:tr>
              <a:tr h="255440">
                <a:tc>
                  <a:txBody>
                    <a:bodyPr/>
                    <a:lstStyle/>
                    <a:p>
                      <a:pPr marL="0" algn="ctr" defTabSz="914400" rtl="0" eaLnBrk="1" latinLnBrk="0" hangingPunct="1"/>
                      <a:r>
                        <a:rPr lang="en-US" sz="800" b="1" kern="1200" dirty="0">
                          <a:solidFill>
                            <a:schemeClr val="dk1"/>
                          </a:solidFill>
                          <a:latin typeface="Century Gothic" panose="020B0502020202020204" pitchFamily="34" charset="0"/>
                          <a:ea typeface="+mn-ea"/>
                          <a:cs typeface="+mn-cs"/>
                        </a:rPr>
                        <a:t>Town Hall Shout Out</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738816455"/>
                  </a:ext>
                </a:extLst>
              </a:tr>
              <a:tr h="255440">
                <a:tc>
                  <a:txBody>
                    <a:bodyPr/>
                    <a:lstStyle/>
                    <a:p>
                      <a:pPr marL="0" algn="ctr" defTabSz="914400" rtl="0" eaLnBrk="1" latinLnBrk="0" hangingPunct="1"/>
                      <a:r>
                        <a:rPr lang="en-US" sz="800" b="1" kern="1200" dirty="0">
                          <a:solidFill>
                            <a:schemeClr val="dk1"/>
                          </a:solidFill>
                          <a:latin typeface="Century Gothic" panose="020B0502020202020204" pitchFamily="34" charset="0"/>
                          <a:ea typeface="+mn-ea"/>
                          <a:cs typeface="+mn-cs"/>
                        </a:rPr>
                        <a:t>Time Extras (ex. Extended break)</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04957917"/>
                  </a:ext>
                </a:extLst>
              </a:tr>
              <a:tr h="255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kern="1200" dirty="0">
                          <a:solidFill>
                            <a:schemeClr val="dk1"/>
                          </a:solidFill>
                          <a:latin typeface="Century Gothic" panose="020B0502020202020204" pitchFamily="34" charset="0"/>
                          <a:ea typeface="+mn-ea"/>
                          <a:cs typeface="+mn-cs"/>
                        </a:rPr>
                        <a:t>100% Email to site + add balloons </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93591690"/>
                  </a:ext>
                </a:extLst>
              </a:tr>
              <a:tr h="255440">
                <a:tc>
                  <a:txBody>
                    <a:bodyPr/>
                    <a:lstStyle/>
                    <a:p>
                      <a:pPr marL="0" algn="ctr" defTabSz="914400" rtl="0" eaLnBrk="1" latinLnBrk="0" hangingPunct="1"/>
                      <a:r>
                        <a:rPr lang="en-US" sz="800" b="1" kern="1200" dirty="0">
                          <a:solidFill>
                            <a:schemeClr val="dk1"/>
                          </a:solidFill>
                          <a:latin typeface="Century Gothic" panose="020B0502020202020204" pitchFamily="34" charset="0"/>
                          <a:ea typeface="+mn-ea"/>
                          <a:cs typeface="+mn-cs"/>
                        </a:rPr>
                        <a:t>Parking Spots (TM)</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994810776"/>
                  </a:ext>
                </a:extLst>
              </a:tr>
              <a:tr h="255440">
                <a:tc>
                  <a:txBody>
                    <a:bodyPr/>
                    <a:lstStyle/>
                    <a:p>
                      <a:pPr marL="0" algn="ctr" defTabSz="914400" rtl="0" eaLnBrk="1" latinLnBrk="0" hangingPunct="1"/>
                      <a:r>
                        <a:rPr lang="en-US" sz="800" b="1" kern="1200" dirty="0">
                          <a:solidFill>
                            <a:schemeClr val="dk1"/>
                          </a:solidFill>
                          <a:latin typeface="Century Gothic" panose="020B0502020202020204" pitchFamily="34" charset="0"/>
                          <a:ea typeface="+mn-ea"/>
                          <a:cs typeface="+mn-cs"/>
                        </a:rPr>
                        <a:t>Time Extras/WFH (TM)</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5677654"/>
                  </a:ext>
                </a:extLst>
              </a:tr>
              <a:tr h="255440">
                <a:tc>
                  <a:txBody>
                    <a:bodyPr/>
                    <a:lstStyle/>
                    <a:p>
                      <a:pPr marL="0" algn="ctr" defTabSz="914400" rtl="0" eaLnBrk="1" latinLnBrk="0" hangingPunct="1"/>
                      <a:r>
                        <a:rPr lang="en-US" sz="800" b="1" kern="1200" dirty="0">
                          <a:solidFill>
                            <a:schemeClr val="dk1"/>
                          </a:solidFill>
                          <a:latin typeface="Century Gothic" panose="020B0502020202020204" pitchFamily="34" charset="0"/>
                          <a:ea typeface="+mn-ea"/>
                          <a:cs typeface="+mn-cs"/>
                        </a:rPr>
                        <a:t>Team Trophy</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51230447"/>
                  </a:ext>
                </a:extLst>
              </a:tr>
              <a:tr h="401406">
                <a:tc>
                  <a:txBody>
                    <a:bodyPr/>
                    <a:lstStyle/>
                    <a:p>
                      <a:pPr marL="0" algn="ctr" defTabSz="914400" rtl="0" eaLnBrk="1" latinLnBrk="0" hangingPunct="1"/>
                      <a:r>
                        <a:rPr lang="en-US" sz="800" b="1" kern="1200" dirty="0">
                          <a:solidFill>
                            <a:schemeClr val="dk1"/>
                          </a:solidFill>
                          <a:latin typeface="Century Gothic" panose="020B0502020202020204" pitchFamily="34" charset="0"/>
                          <a:ea typeface="+mn-ea"/>
                          <a:cs typeface="+mn-cs"/>
                        </a:rPr>
                        <a:t>Potluck/</a:t>
                      </a:r>
                    </a:p>
                    <a:p>
                      <a:pPr marL="0" algn="ctr" defTabSz="914400" rtl="0" eaLnBrk="1" latinLnBrk="0" hangingPunct="1"/>
                      <a:r>
                        <a:rPr lang="en-US" sz="800" b="1" kern="1200" dirty="0">
                          <a:solidFill>
                            <a:schemeClr val="dk1"/>
                          </a:solidFill>
                          <a:latin typeface="Century Gothic" panose="020B0502020202020204" pitchFamily="34" charset="0"/>
                          <a:ea typeface="+mn-ea"/>
                          <a:cs typeface="+mn-cs"/>
                        </a:rPr>
                        <a:t>Luncheon with OM/ED</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58112686"/>
                  </a:ext>
                </a:extLst>
              </a:tr>
              <a:tr h="437897">
                <a:tc>
                  <a:txBody>
                    <a:bodyPr/>
                    <a:lstStyle/>
                    <a:p>
                      <a:pPr marL="0" algn="ctr" defTabSz="914400" rtl="0" eaLnBrk="1" latinLnBrk="0" hangingPunct="1"/>
                      <a:r>
                        <a:rPr lang="en-US" sz="800" b="1" kern="1200" dirty="0">
                          <a:solidFill>
                            <a:schemeClr val="dk1"/>
                          </a:solidFill>
                          <a:latin typeface="Century Gothic" panose="020B0502020202020204" pitchFamily="34" charset="0"/>
                          <a:ea typeface="+mn-ea"/>
                          <a:cs typeface="+mn-cs"/>
                        </a:rPr>
                        <a:t>Disneyworld / Contact Center Visit / Lunch w/ Jody / Wall of Fame</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21113934"/>
                  </a:ext>
                </a:extLst>
              </a:tr>
              <a:tr h="401406">
                <a:tc>
                  <a:txBody>
                    <a:bodyPr/>
                    <a:lstStyle/>
                    <a:p>
                      <a:pPr marL="0" algn="ctr" defTabSz="914400" rtl="0" eaLnBrk="1" latinLnBrk="0" hangingPunct="1"/>
                      <a:r>
                        <a:rPr lang="en-US" sz="800" b="1" kern="1200" dirty="0">
                          <a:solidFill>
                            <a:schemeClr val="dk1"/>
                          </a:solidFill>
                          <a:latin typeface="Century Gothic" panose="020B0502020202020204" pitchFamily="34" charset="0"/>
                          <a:ea typeface="+mn-ea"/>
                          <a:cs typeface="+mn-cs"/>
                        </a:rPr>
                        <a:t>Disney / Professional Development Retreat / Contact Center Visit</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213687746"/>
                  </a:ext>
                </a:extLst>
              </a:tr>
              <a:tr h="255440">
                <a:tc>
                  <a:txBody>
                    <a:bodyPr/>
                    <a:lstStyle/>
                    <a:p>
                      <a:pPr marL="0" algn="ctr" defTabSz="914400" rtl="0" eaLnBrk="1" latinLnBrk="0" hangingPunct="1"/>
                      <a:r>
                        <a:rPr lang="en-US" sz="800" b="1" kern="1200" dirty="0">
                          <a:solidFill>
                            <a:schemeClr val="dk1"/>
                          </a:solidFill>
                          <a:latin typeface="Century Gothic" panose="020B0502020202020204" pitchFamily="34" charset="0"/>
                          <a:ea typeface="+mn-ea"/>
                          <a:cs typeface="+mn-cs"/>
                        </a:rPr>
                        <a:t>Spot Bonus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2373192116"/>
                  </a:ext>
                </a:extLst>
              </a:tr>
              <a:tr h="255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kern="1200" dirty="0">
                          <a:solidFill>
                            <a:schemeClr val="dk1"/>
                          </a:solidFill>
                          <a:latin typeface="Century Gothic" panose="020B0502020202020204" pitchFamily="34" charset="0"/>
                          <a:ea typeface="+mn-ea"/>
                          <a:cs typeface="+mn-cs"/>
                        </a:rPr>
                        <a:t>TM plaque/Pin</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3770944027"/>
                  </a:ext>
                </a:extLst>
              </a:tr>
            </a:tbl>
          </a:graphicData>
        </a:graphic>
      </p:graphicFrame>
      <p:graphicFrame>
        <p:nvGraphicFramePr>
          <p:cNvPr id="4" name="Table 3">
            <a:extLst>
              <a:ext uri="{FF2B5EF4-FFF2-40B4-BE49-F238E27FC236}">
                <a16:creationId xmlns:a16="http://schemas.microsoft.com/office/drawing/2014/main" id="{1C7223DB-542A-4EB6-BC62-A99B08AFCB29}"/>
              </a:ext>
            </a:extLst>
          </p:cNvPr>
          <p:cNvGraphicFramePr>
            <a:graphicFrameLocks noGrp="1"/>
          </p:cNvGraphicFramePr>
          <p:nvPr>
            <p:extLst>
              <p:ext uri="{D42A27DB-BD31-4B8C-83A1-F6EECF244321}">
                <p14:modId xmlns:p14="http://schemas.microsoft.com/office/powerpoint/2010/main" val="558802920"/>
              </p:ext>
            </p:extLst>
          </p:nvPr>
        </p:nvGraphicFramePr>
        <p:xfrm>
          <a:off x="4323684" y="1261520"/>
          <a:ext cx="1972473" cy="5035817"/>
        </p:xfrm>
        <a:graphic>
          <a:graphicData uri="http://schemas.openxmlformats.org/drawingml/2006/table">
            <a:tbl>
              <a:tblPr firstRow="1" bandRow="1">
                <a:tableStyleId>{5C22544A-7EE6-4342-B048-85BDC9FD1C3A}</a:tableStyleId>
              </a:tblPr>
              <a:tblGrid>
                <a:gridCol w="1972473">
                  <a:extLst>
                    <a:ext uri="{9D8B030D-6E8A-4147-A177-3AD203B41FA5}">
                      <a16:colId xmlns:a16="http://schemas.microsoft.com/office/drawing/2014/main" val="2194071528"/>
                    </a:ext>
                  </a:extLst>
                </a:gridCol>
              </a:tblGrid>
              <a:tr h="474388">
                <a:tc>
                  <a:txBody>
                    <a:bodyPr/>
                    <a:lstStyle/>
                    <a:p>
                      <a:pPr marL="0" algn="ctr" defTabSz="914400" rtl="0" eaLnBrk="1" latinLnBrk="0" hangingPunct="1"/>
                      <a:r>
                        <a:rPr lang="en-US" sz="1000" b="1" kern="1200" dirty="0">
                          <a:solidFill>
                            <a:schemeClr val="dk1"/>
                          </a:solidFill>
                          <a:latin typeface="Century Gothic" panose="020B0502020202020204" pitchFamily="34" charset="0"/>
                          <a:ea typeface="+mn-ea"/>
                          <a:cs typeface="+mn-cs"/>
                        </a:rPr>
                        <a:t>Achievement Criteria</a:t>
                      </a:r>
                    </a:p>
                  </a:txBody>
                  <a:tcPr anchor="b">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rgbClr val="003A71"/>
                      </a:solidFill>
                      <a:prstDash val="solid"/>
                      <a:round/>
                      <a:headEnd type="none" w="med" len="med"/>
                      <a:tailEnd type="none" w="med" len="med"/>
                    </a:lnB>
                    <a:solidFill>
                      <a:schemeClr val="bg1"/>
                    </a:solidFill>
                  </a:tcPr>
                </a:tc>
                <a:extLst>
                  <a:ext uri="{0D108BD9-81ED-4DB2-BD59-A6C34878D82A}">
                    <a16:rowId xmlns:a16="http://schemas.microsoft.com/office/drawing/2014/main" val="762995572"/>
                  </a:ext>
                </a:extLst>
              </a:tr>
              <a:tr h="12772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kern="1200" dirty="0">
                          <a:solidFill>
                            <a:schemeClr val="dk1"/>
                          </a:solidFill>
                          <a:latin typeface="Century Gothic" panose="020B0502020202020204" pitchFamily="34" charset="0"/>
                          <a:ea typeface="+mn-ea"/>
                          <a:cs typeface="+mn-cs"/>
                        </a:rPr>
                        <a:t>Achieved at least 5</a:t>
                      </a:r>
                      <a:r>
                        <a:rPr lang="en-US" sz="800" b="1" u="sng" kern="1200" dirty="0">
                          <a:solidFill>
                            <a:schemeClr val="dk1"/>
                          </a:solidFill>
                          <a:latin typeface="Century Gothic" panose="020B0502020202020204" pitchFamily="34" charset="0"/>
                          <a:ea typeface="+mn-ea"/>
                          <a:cs typeface="+mn-cs"/>
                        </a:rPr>
                        <a:t> out of 5 targets by month-end</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rgbClr val="003A7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92841472"/>
                  </a:ext>
                </a:extLst>
              </a:tr>
              <a:tr h="7663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kern="1200" dirty="0">
                          <a:solidFill>
                            <a:schemeClr val="dk1"/>
                          </a:solidFill>
                          <a:latin typeface="Century Gothic" panose="020B0502020202020204" pitchFamily="34" charset="0"/>
                          <a:ea typeface="+mn-ea"/>
                          <a:cs typeface="+mn-cs"/>
                        </a:rPr>
                        <a:t>Achieved at least 4</a:t>
                      </a:r>
                      <a:r>
                        <a:rPr lang="en-US" sz="800" b="1" u="sng" kern="1200" dirty="0">
                          <a:solidFill>
                            <a:schemeClr val="dk1"/>
                          </a:solidFill>
                          <a:latin typeface="Century Gothic" panose="020B0502020202020204" pitchFamily="34" charset="0"/>
                          <a:ea typeface="+mn-ea"/>
                          <a:cs typeface="+mn-cs"/>
                        </a:rPr>
                        <a:t> out of 4 targets by month end</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kern="1200" dirty="0">
                        <a:solidFill>
                          <a:schemeClr val="dk1"/>
                        </a:solidFill>
                        <a:latin typeface="Century Gothic" panose="020B0502020202020204" pitchFamily="34" charset="0"/>
                        <a:ea typeface="+mn-ea"/>
                        <a:cs typeface="+mn-cs"/>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69028603"/>
                  </a:ext>
                </a:extLst>
              </a:tr>
              <a:tr h="11677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kern="1200" dirty="0">
                          <a:solidFill>
                            <a:schemeClr val="dk1"/>
                          </a:solidFill>
                          <a:latin typeface="Century Gothic" panose="020B0502020202020204" pitchFamily="34" charset="0"/>
                          <a:ea typeface="+mn-ea"/>
                          <a:cs typeface="+mn-cs"/>
                        </a:rPr>
                        <a:t>Different performance competitions each Quarter</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70512025"/>
                  </a:ext>
                </a:extLst>
              </a:tr>
              <a:tr h="4378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kern="1200" dirty="0">
                          <a:solidFill>
                            <a:schemeClr val="dk1"/>
                          </a:solidFill>
                          <a:latin typeface="Century Gothic" panose="020B0502020202020204" pitchFamily="34" charset="0"/>
                          <a:ea typeface="+mn-ea"/>
                          <a:cs typeface="+mn-cs"/>
                        </a:rPr>
                        <a:t>Year End MVP/Outstanding status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94533631"/>
                  </a:ext>
                </a:extLst>
              </a:tr>
              <a:tr h="9122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kern="1200" dirty="0">
                          <a:solidFill>
                            <a:schemeClr val="dk1"/>
                          </a:solidFill>
                          <a:latin typeface="Century Gothic" panose="020B0502020202020204" pitchFamily="34" charset="0"/>
                          <a:ea typeface="+mn-ea"/>
                          <a:cs typeface="+mn-cs"/>
                        </a:rPr>
                        <a:t>Year End MVP/Outstanding status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3198695467"/>
                  </a:ext>
                </a:extLst>
              </a:tr>
            </a:tbl>
          </a:graphicData>
        </a:graphic>
      </p:graphicFrame>
      <p:graphicFrame>
        <p:nvGraphicFramePr>
          <p:cNvPr id="5" name="Table 4">
            <a:extLst>
              <a:ext uri="{FF2B5EF4-FFF2-40B4-BE49-F238E27FC236}">
                <a16:creationId xmlns:a16="http://schemas.microsoft.com/office/drawing/2014/main" id="{FB249310-09EB-4A6B-A21D-A670794776E0}"/>
              </a:ext>
            </a:extLst>
          </p:cNvPr>
          <p:cNvGraphicFramePr>
            <a:graphicFrameLocks noGrp="1"/>
          </p:cNvGraphicFramePr>
          <p:nvPr>
            <p:extLst>
              <p:ext uri="{D42A27DB-BD31-4B8C-83A1-F6EECF244321}">
                <p14:modId xmlns:p14="http://schemas.microsoft.com/office/powerpoint/2010/main" val="1923033915"/>
              </p:ext>
            </p:extLst>
          </p:nvPr>
        </p:nvGraphicFramePr>
        <p:xfrm>
          <a:off x="8884779" y="1261520"/>
          <a:ext cx="1678487" cy="5035817"/>
        </p:xfrm>
        <a:graphic>
          <a:graphicData uri="http://schemas.openxmlformats.org/drawingml/2006/table">
            <a:tbl>
              <a:tblPr firstRow="1" bandRow="1">
                <a:tableStyleId>{5C22544A-7EE6-4342-B048-85BDC9FD1C3A}</a:tableStyleId>
              </a:tblPr>
              <a:tblGrid>
                <a:gridCol w="1678487">
                  <a:extLst>
                    <a:ext uri="{9D8B030D-6E8A-4147-A177-3AD203B41FA5}">
                      <a16:colId xmlns:a16="http://schemas.microsoft.com/office/drawing/2014/main" val="3971003881"/>
                    </a:ext>
                  </a:extLst>
                </a:gridCol>
              </a:tblGrid>
              <a:tr h="474388">
                <a:tc>
                  <a:txBody>
                    <a:bodyPr/>
                    <a:lstStyle/>
                    <a:p>
                      <a:pPr marL="0" algn="ctr" defTabSz="914400" rtl="0" eaLnBrk="1" latinLnBrk="0" hangingPunct="1"/>
                      <a:r>
                        <a:rPr lang="en-US" sz="1000" b="1" kern="1200" dirty="0">
                          <a:solidFill>
                            <a:schemeClr val="dk1"/>
                          </a:solidFill>
                          <a:latin typeface="Century Gothic" panose="020B0502020202020204" pitchFamily="34" charset="0"/>
                          <a:ea typeface="+mn-ea"/>
                          <a:cs typeface="+mn-cs"/>
                        </a:rPr>
                        <a:t>Frequency</a:t>
                      </a:r>
                    </a:p>
                  </a:txBody>
                  <a:tcPr anchor="b">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rgbClr val="003A71"/>
                      </a:solidFill>
                      <a:prstDash val="solid"/>
                      <a:round/>
                      <a:headEnd type="none" w="med" len="med"/>
                      <a:tailEnd type="none" w="med" len="med"/>
                    </a:lnB>
                    <a:solidFill>
                      <a:schemeClr val="bg1"/>
                    </a:solidFill>
                  </a:tcPr>
                </a:tc>
                <a:extLst>
                  <a:ext uri="{0D108BD9-81ED-4DB2-BD59-A6C34878D82A}">
                    <a16:rowId xmlns:a16="http://schemas.microsoft.com/office/drawing/2014/main" val="3084497625"/>
                  </a:ext>
                </a:extLst>
              </a:tr>
              <a:tr h="12772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kern="1200" dirty="0">
                          <a:solidFill>
                            <a:schemeClr val="dk1"/>
                          </a:solidFill>
                          <a:latin typeface="Century Gothic" panose="020B0502020202020204" pitchFamily="34" charset="0"/>
                          <a:ea typeface="+mn-ea"/>
                          <a:cs typeface="+mn-cs"/>
                        </a:rPr>
                        <a:t>Monthly</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rgbClr val="003A7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06187867"/>
                  </a:ext>
                </a:extLst>
              </a:tr>
              <a:tr h="7663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kern="1200" dirty="0">
                          <a:solidFill>
                            <a:schemeClr val="dk1"/>
                          </a:solidFill>
                          <a:latin typeface="Century Gothic" panose="020B0502020202020204" pitchFamily="34" charset="0"/>
                          <a:ea typeface="+mn-ea"/>
                          <a:cs typeface="+mn-cs"/>
                        </a:rPr>
                        <a:t>Monthly</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08477276"/>
                  </a:ext>
                </a:extLst>
              </a:tr>
              <a:tr h="11677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kern="1200" dirty="0">
                          <a:solidFill>
                            <a:schemeClr val="dk1"/>
                          </a:solidFill>
                          <a:latin typeface="Century Gothic" panose="020B0502020202020204" pitchFamily="34" charset="0"/>
                          <a:ea typeface="+mn-ea"/>
                          <a:cs typeface="+mn-cs"/>
                        </a:rPr>
                        <a:t>Quarterly</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8770192"/>
                  </a:ext>
                </a:extLst>
              </a:tr>
              <a:tr h="4378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kern="1200" dirty="0">
                          <a:solidFill>
                            <a:schemeClr val="dk1"/>
                          </a:solidFill>
                          <a:latin typeface="Century Gothic" panose="020B0502020202020204" pitchFamily="34" charset="0"/>
                          <a:ea typeface="+mn-ea"/>
                          <a:cs typeface="+mn-cs"/>
                        </a:rPr>
                        <a:t>Year End</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86770620"/>
                  </a:ext>
                </a:extLst>
              </a:tr>
              <a:tr h="9122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kern="1200" dirty="0">
                          <a:solidFill>
                            <a:schemeClr val="dk1"/>
                          </a:solidFill>
                          <a:latin typeface="Century Gothic" panose="020B0502020202020204" pitchFamily="34" charset="0"/>
                          <a:ea typeface="+mn-ea"/>
                          <a:cs typeface="+mn-cs"/>
                        </a:rPr>
                        <a:t>Year End</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280700228"/>
                  </a:ext>
                </a:extLst>
              </a:tr>
            </a:tbl>
          </a:graphicData>
        </a:graphic>
      </p:graphicFrame>
      <p:graphicFrame>
        <p:nvGraphicFramePr>
          <p:cNvPr id="6" name="Table 5">
            <a:extLst>
              <a:ext uri="{FF2B5EF4-FFF2-40B4-BE49-F238E27FC236}">
                <a16:creationId xmlns:a16="http://schemas.microsoft.com/office/drawing/2014/main" id="{6F9268D3-C38A-47B8-9559-6F166887148C}"/>
              </a:ext>
            </a:extLst>
          </p:cNvPr>
          <p:cNvGraphicFramePr>
            <a:graphicFrameLocks noGrp="1"/>
          </p:cNvGraphicFramePr>
          <p:nvPr>
            <p:extLst>
              <p:ext uri="{D42A27DB-BD31-4B8C-83A1-F6EECF244321}">
                <p14:modId xmlns:p14="http://schemas.microsoft.com/office/powerpoint/2010/main" val="1540883194"/>
              </p:ext>
            </p:extLst>
          </p:nvPr>
        </p:nvGraphicFramePr>
        <p:xfrm>
          <a:off x="10659172" y="1261520"/>
          <a:ext cx="1474548" cy="5035817"/>
        </p:xfrm>
        <a:graphic>
          <a:graphicData uri="http://schemas.openxmlformats.org/drawingml/2006/table">
            <a:tbl>
              <a:tblPr firstRow="1" bandRow="1">
                <a:tableStyleId>{5C22544A-7EE6-4342-B048-85BDC9FD1C3A}</a:tableStyleId>
              </a:tblPr>
              <a:tblGrid>
                <a:gridCol w="1474548">
                  <a:extLst>
                    <a:ext uri="{9D8B030D-6E8A-4147-A177-3AD203B41FA5}">
                      <a16:colId xmlns:a16="http://schemas.microsoft.com/office/drawing/2014/main" val="1001013525"/>
                    </a:ext>
                  </a:extLst>
                </a:gridCol>
              </a:tblGrid>
              <a:tr h="474388">
                <a:tc>
                  <a:txBody>
                    <a:bodyPr/>
                    <a:lstStyle/>
                    <a:p>
                      <a:pPr marL="0" algn="ctr" defTabSz="914400" rtl="0" eaLnBrk="1" latinLnBrk="0" hangingPunct="1"/>
                      <a:r>
                        <a:rPr lang="en-US" sz="1000" b="1" kern="1200" dirty="0">
                          <a:solidFill>
                            <a:schemeClr val="dk1"/>
                          </a:solidFill>
                          <a:latin typeface="Century Gothic" panose="020B0502020202020204" pitchFamily="34" charset="0"/>
                          <a:ea typeface="+mn-ea"/>
                          <a:cs typeface="+mn-cs"/>
                        </a:rPr>
                        <a:t># CSR Awarded per </a:t>
                      </a:r>
                    </a:p>
                  </a:txBody>
                  <a:tcPr anchor="b">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rgbClr val="003A71"/>
                      </a:solidFill>
                      <a:prstDash val="solid"/>
                      <a:round/>
                      <a:headEnd type="none" w="med" len="med"/>
                      <a:tailEnd type="none" w="med" len="med"/>
                    </a:lnB>
                    <a:solidFill>
                      <a:schemeClr val="bg1"/>
                    </a:solidFill>
                  </a:tcPr>
                </a:tc>
                <a:extLst>
                  <a:ext uri="{0D108BD9-81ED-4DB2-BD59-A6C34878D82A}">
                    <a16:rowId xmlns:a16="http://schemas.microsoft.com/office/drawing/2014/main" val="2066546304"/>
                  </a:ext>
                </a:extLst>
              </a:tr>
              <a:tr h="12772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kern="1200" dirty="0">
                          <a:solidFill>
                            <a:schemeClr val="dk1"/>
                          </a:solidFill>
                          <a:latin typeface="Century Gothic" panose="020B0502020202020204" pitchFamily="34" charset="0"/>
                          <a:ea typeface="+mn-ea"/>
                          <a:cs typeface="+mn-cs"/>
                        </a:rPr>
                        <a:t>All CSRs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rgbClr val="003A7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000064"/>
                  </a:ext>
                </a:extLst>
              </a:tr>
              <a:tr h="7663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kern="1200" dirty="0">
                          <a:solidFill>
                            <a:schemeClr val="dk1"/>
                          </a:solidFill>
                          <a:latin typeface="Century Gothic" panose="020B0502020202020204" pitchFamily="34" charset="0"/>
                          <a:ea typeface="+mn-ea"/>
                          <a:cs typeface="+mn-cs"/>
                        </a:rPr>
                        <a:t>All CSRs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89247365"/>
                  </a:ext>
                </a:extLst>
              </a:tr>
              <a:tr h="11677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kern="1200" dirty="0">
                          <a:solidFill>
                            <a:schemeClr val="dk1"/>
                          </a:solidFill>
                          <a:latin typeface="Century Gothic" panose="020B0502020202020204" pitchFamily="34" charset="0"/>
                          <a:ea typeface="+mn-ea"/>
                          <a:cs typeface="+mn-cs"/>
                        </a:rPr>
                        <a:t>1 Team for Site</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68336969"/>
                  </a:ext>
                </a:extLst>
              </a:tr>
              <a:tr h="4378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kern="1200" dirty="0">
                          <a:solidFill>
                            <a:schemeClr val="dk1"/>
                          </a:solidFill>
                          <a:latin typeface="Century Gothic" panose="020B0502020202020204" pitchFamily="34" charset="0"/>
                          <a:ea typeface="+mn-ea"/>
                          <a:cs typeface="+mn-cs"/>
                        </a:rPr>
                        <a:t>All CSRs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08824790"/>
                  </a:ext>
                </a:extLst>
              </a:tr>
              <a:tr h="9122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kern="1200" dirty="0">
                          <a:solidFill>
                            <a:schemeClr val="dk1"/>
                          </a:solidFill>
                          <a:latin typeface="Century Gothic" panose="020B0502020202020204" pitchFamily="34" charset="0"/>
                          <a:ea typeface="+mn-ea"/>
                          <a:cs typeface="+mn-cs"/>
                        </a:rPr>
                        <a:t>All TMs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3711636211"/>
                  </a:ext>
                </a:extLst>
              </a:tr>
            </a:tbl>
          </a:graphicData>
        </a:graphic>
      </p:graphicFrame>
    </p:spTree>
    <p:extLst>
      <p:ext uri="{BB962C8B-B14F-4D97-AF65-F5344CB8AC3E}">
        <p14:creationId xmlns:p14="http://schemas.microsoft.com/office/powerpoint/2010/main" val="761745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3AFA1D8-198A-4FF8-8F79-FE801EFACBEC}"/>
              </a:ext>
            </a:extLst>
          </p:cNvPr>
          <p:cNvSpPr/>
          <p:nvPr/>
        </p:nvSpPr>
        <p:spPr>
          <a:xfrm>
            <a:off x="-1" y="-13252"/>
            <a:ext cx="12298018" cy="6858000"/>
          </a:xfrm>
          <a:prstGeom prst="rect">
            <a:avLst/>
          </a:prstGeom>
          <a:solidFill>
            <a:srgbClr val="AA0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C0512A86-C283-41DC-8373-2787C49DC718}"/>
              </a:ext>
            </a:extLst>
          </p:cNvPr>
          <p:cNvGrpSpPr/>
          <p:nvPr/>
        </p:nvGrpSpPr>
        <p:grpSpPr>
          <a:xfrm>
            <a:off x="6541264" y="527938"/>
            <a:ext cx="5753100" cy="6300400"/>
            <a:chOff x="6858000" y="1189663"/>
            <a:chExt cx="5753100" cy="6300400"/>
          </a:xfrm>
        </p:grpSpPr>
        <p:sp>
          <p:nvSpPr>
            <p:cNvPr id="4" name="Rectangle 3">
              <a:extLst>
                <a:ext uri="{FF2B5EF4-FFF2-40B4-BE49-F238E27FC236}">
                  <a16:creationId xmlns:a16="http://schemas.microsoft.com/office/drawing/2014/main" id="{4110D56F-DB6A-4607-9958-804BE971BF64}"/>
                </a:ext>
              </a:extLst>
            </p:cNvPr>
            <p:cNvSpPr/>
            <p:nvPr/>
          </p:nvSpPr>
          <p:spPr>
            <a:xfrm>
              <a:off x="6858000" y="2831036"/>
              <a:ext cx="5753100" cy="4659027"/>
            </a:xfrm>
            <a:prstGeom prst="rect">
              <a:avLst/>
            </a:prstGeom>
            <a:solidFill>
              <a:srgbClr val="02B6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919A30A4-5B02-4146-9488-C61B02975E31}"/>
                </a:ext>
              </a:extLst>
            </p:cNvPr>
            <p:cNvSpPr/>
            <p:nvPr/>
          </p:nvSpPr>
          <p:spPr>
            <a:xfrm>
              <a:off x="7153275" y="1189663"/>
              <a:ext cx="5273169" cy="6247864"/>
            </a:xfrm>
            <a:prstGeom prst="rect">
              <a:avLst/>
            </a:prstGeom>
          </p:spPr>
          <p:txBody>
            <a:bodyPr wrap="square">
              <a:spAutoFit/>
            </a:bodyPr>
            <a:lstStyle/>
            <a:p>
              <a:pPr algn="ctr"/>
              <a:r>
                <a:rPr lang="en-US" sz="4000" b="1" dirty="0">
                  <a:solidFill>
                    <a:schemeClr val="bg1"/>
                  </a:solidFill>
                  <a:latin typeface="Century Gothic" panose="020B0502020202020204" pitchFamily="34" charset="0"/>
                </a:rPr>
                <a:t>Breakout Session</a:t>
              </a:r>
            </a:p>
            <a:p>
              <a:pPr algn="ctr"/>
              <a:r>
                <a:rPr lang="en-US" sz="4000" b="1" dirty="0">
                  <a:solidFill>
                    <a:schemeClr val="bg1"/>
                  </a:solidFill>
                  <a:latin typeface="Century Gothic" panose="020B0502020202020204" pitchFamily="34" charset="0"/>
                </a:rPr>
                <a:t>30-45 min</a:t>
              </a:r>
            </a:p>
            <a:p>
              <a:pPr algn="ctr"/>
              <a:endParaRPr lang="en-US" sz="4000" b="1" dirty="0">
                <a:solidFill>
                  <a:schemeClr val="bg1"/>
                </a:solidFill>
                <a:latin typeface="Century Gothic" panose="020B0502020202020204" pitchFamily="34" charset="0"/>
              </a:endParaRPr>
            </a:p>
            <a:p>
              <a:r>
                <a:rPr lang="en-US" sz="2000" b="1" dirty="0">
                  <a:solidFill>
                    <a:schemeClr val="bg1"/>
                  </a:solidFill>
                </a:rPr>
                <a:t>“I Like”: </a:t>
              </a:r>
              <a:r>
                <a:rPr lang="en-US" sz="1600" b="1" dirty="0">
                  <a:solidFill>
                    <a:schemeClr val="bg1"/>
                  </a:solidFill>
                </a:rPr>
                <a:t>TMs are encouraged to convey the aspects that he or she liked about the framework we built in Duluth and Fulton.  </a:t>
              </a:r>
            </a:p>
            <a:p>
              <a:endParaRPr lang="en-US" sz="1600" b="1" dirty="0">
                <a:solidFill>
                  <a:schemeClr val="bg1"/>
                </a:solidFill>
              </a:endParaRPr>
            </a:p>
            <a:p>
              <a:r>
                <a:rPr lang="en-US" sz="2000" b="1" dirty="0">
                  <a:solidFill>
                    <a:schemeClr val="bg1"/>
                  </a:solidFill>
                </a:rPr>
                <a:t>“I Do”: </a:t>
              </a:r>
              <a:r>
                <a:rPr lang="en-US" sz="1600" b="1" dirty="0">
                  <a:solidFill>
                    <a:schemeClr val="bg1"/>
                  </a:solidFill>
                </a:rPr>
                <a:t>TMs are encouraged to document how they reward and recognize their agents today. Or how TMs are rewarded and recognized. </a:t>
              </a:r>
            </a:p>
            <a:p>
              <a:endParaRPr lang="en-US" sz="2000" b="1" dirty="0">
                <a:solidFill>
                  <a:schemeClr val="bg1"/>
                </a:solidFill>
              </a:endParaRPr>
            </a:p>
            <a:p>
              <a:r>
                <a:rPr lang="en-US" sz="2000" b="1" dirty="0">
                  <a:solidFill>
                    <a:schemeClr val="bg1"/>
                  </a:solidFill>
                </a:rPr>
                <a:t>“I Wish”: </a:t>
              </a:r>
              <a:r>
                <a:rPr lang="en-US" sz="1600" b="1" dirty="0">
                  <a:solidFill>
                    <a:schemeClr val="bg1"/>
                  </a:solidFill>
                </a:rPr>
                <a:t>TMs are prompted to share ideas of how the framework used in Duluth/Fulton can be changed or improved so as to address gaps they see or needs in Denver. </a:t>
              </a:r>
            </a:p>
            <a:p>
              <a:endParaRPr lang="en-US" sz="2000" b="1" dirty="0">
                <a:solidFill>
                  <a:schemeClr val="bg1"/>
                </a:solidFill>
              </a:endParaRPr>
            </a:p>
            <a:p>
              <a:r>
                <a:rPr lang="en-US" sz="2000" b="1" dirty="0">
                  <a:solidFill>
                    <a:schemeClr val="bg1"/>
                  </a:solidFill>
                </a:rPr>
                <a:t>“What If”: </a:t>
              </a:r>
              <a:r>
                <a:rPr lang="en-US" sz="1600" b="1" dirty="0">
                  <a:solidFill>
                    <a:schemeClr val="bg1"/>
                  </a:solidFill>
                </a:rPr>
                <a:t>TMs can express new suggestions that might not have a direct link to the framework...it could be completely different in fact. This opens up possibilities for new ideas that your team can then explore in future. </a:t>
              </a:r>
              <a:endParaRPr lang="en-US" sz="2400" dirty="0">
                <a:solidFill>
                  <a:schemeClr val="bg1"/>
                </a:solidFill>
              </a:endParaRPr>
            </a:p>
          </p:txBody>
        </p:sp>
      </p:grpSp>
      <p:pic>
        <p:nvPicPr>
          <p:cNvPr id="2050" name="Picture 2" descr="Digital Transformation CIO Exchange">
            <a:extLst>
              <a:ext uri="{FF2B5EF4-FFF2-40B4-BE49-F238E27FC236}">
                <a16:creationId xmlns:a16="http://schemas.microsoft.com/office/drawing/2014/main" id="{1DC9907E-7872-4C1A-BA02-5A8BEC1D70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943" y="1508977"/>
            <a:ext cx="7158501" cy="4025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7314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ACFA56F-669A-4DFB-91A5-9A173097BE20}"/>
              </a:ext>
            </a:extLst>
          </p:cNvPr>
          <p:cNvSpPr/>
          <p:nvPr/>
        </p:nvSpPr>
        <p:spPr>
          <a:xfrm>
            <a:off x="-1" y="0"/>
            <a:ext cx="12192001" cy="6858000"/>
          </a:xfrm>
          <a:prstGeom prst="rect">
            <a:avLst/>
          </a:prstGeom>
          <a:solidFill>
            <a:srgbClr val="AA0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Rewards &amp; Recognition by Moutrisha for Zeta on Dribbble">
            <a:extLst>
              <a:ext uri="{FF2B5EF4-FFF2-40B4-BE49-F238E27FC236}">
                <a16:creationId xmlns:a16="http://schemas.microsoft.com/office/drawing/2014/main" id="{11B9B65F-9AB8-4E1C-AE46-FBA81DD8E9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288" y="457032"/>
            <a:ext cx="8077424" cy="60580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B74225A-D67D-4484-BD7D-C498766DC977}"/>
              </a:ext>
            </a:extLst>
          </p:cNvPr>
          <p:cNvSpPr txBox="1"/>
          <p:nvPr/>
        </p:nvSpPr>
        <p:spPr>
          <a:xfrm>
            <a:off x="409574" y="342900"/>
            <a:ext cx="5951469" cy="6247864"/>
          </a:xfrm>
          <a:prstGeom prst="rect">
            <a:avLst/>
          </a:prstGeom>
          <a:noFill/>
        </p:spPr>
        <p:txBody>
          <a:bodyPr wrap="square" rtlCol="0">
            <a:spAutoFit/>
          </a:bodyPr>
          <a:lstStyle/>
          <a:p>
            <a:r>
              <a:rPr lang="en-US" sz="4000" b="1" dirty="0">
                <a:solidFill>
                  <a:schemeClr val="bg1"/>
                </a:solidFill>
                <a:latin typeface="Century Gothic" panose="020B0502020202020204" pitchFamily="34" charset="0"/>
              </a:rPr>
              <a:t>Reward &amp; </a:t>
            </a:r>
          </a:p>
          <a:p>
            <a:r>
              <a:rPr lang="en-US" sz="4000" b="1" dirty="0">
                <a:solidFill>
                  <a:schemeClr val="bg1"/>
                </a:solidFill>
                <a:latin typeface="Century Gothic" panose="020B0502020202020204" pitchFamily="34" charset="0"/>
              </a:rPr>
              <a:t>Recognition</a:t>
            </a:r>
          </a:p>
          <a:p>
            <a:endParaRPr lang="en-US" sz="4000" b="1" dirty="0">
              <a:solidFill>
                <a:schemeClr val="bg1"/>
              </a:solidFill>
              <a:latin typeface="Century Gothic" panose="020B0502020202020204" pitchFamily="34" charset="0"/>
            </a:endParaRPr>
          </a:p>
          <a:p>
            <a:endParaRPr lang="en-US" sz="4000" b="1" dirty="0">
              <a:solidFill>
                <a:schemeClr val="bg1"/>
              </a:solidFill>
              <a:latin typeface="Century Gothic" panose="020B0502020202020204" pitchFamily="34" charset="0"/>
            </a:endParaRPr>
          </a:p>
          <a:p>
            <a:endParaRPr lang="en-US" sz="4000" b="1" dirty="0">
              <a:solidFill>
                <a:schemeClr val="bg1"/>
              </a:solidFill>
              <a:latin typeface="Century Gothic" panose="020B0502020202020204" pitchFamily="34" charset="0"/>
            </a:endParaRPr>
          </a:p>
          <a:p>
            <a:endParaRPr lang="en-US" sz="4000" b="1" dirty="0">
              <a:solidFill>
                <a:schemeClr val="bg1"/>
              </a:solidFill>
              <a:latin typeface="Century Gothic" panose="020B0502020202020204" pitchFamily="34" charset="0"/>
            </a:endParaRPr>
          </a:p>
          <a:p>
            <a:endParaRPr lang="en-US" sz="4000" b="1" dirty="0">
              <a:solidFill>
                <a:schemeClr val="bg1"/>
              </a:solidFill>
              <a:latin typeface="Century Gothic" panose="020B0502020202020204" pitchFamily="34" charset="0"/>
            </a:endParaRPr>
          </a:p>
          <a:p>
            <a:endParaRPr lang="en-US" sz="4000" b="1" dirty="0">
              <a:solidFill>
                <a:schemeClr val="bg1"/>
              </a:solidFill>
              <a:latin typeface="Century Gothic" panose="020B0502020202020204" pitchFamily="34" charset="0"/>
            </a:endParaRPr>
          </a:p>
          <a:p>
            <a:endParaRPr lang="en-US" sz="4000" b="1" dirty="0">
              <a:solidFill>
                <a:schemeClr val="bg1"/>
              </a:solidFill>
              <a:latin typeface="Century Gothic" panose="020B0502020202020204" pitchFamily="34" charset="0"/>
            </a:endParaRPr>
          </a:p>
          <a:p>
            <a:r>
              <a:rPr lang="en-US" sz="4000" b="1" dirty="0">
                <a:solidFill>
                  <a:schemeClr val="bg1"/>
                </a:solidFill>
                <a:latin typeface="Century Gothic" panose="020B0502020202020204" pitchFamily="34" charset="0"/>
              </a:rPr>
              <a:t>Team Review (15min)</a:t>
            </a:r>
          </a:p>
        </p:txBody>
      </p:sp>
      <p:pic>
        <p:nvPicPr>
          <p:cNvPr id="3" name="Picture 2">
            <a:extLst>
              <a:ext uri="{FF2B5EF4-FFF2-40B4-BE49-F238E27FC236}">
                <a16:creationId xmlns:a16="http://schemas.microsoft.com/office/drawing/2014/main" id="{0C344C67-5F8B-4E43-A449-651BFC48A7A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43" t="33860" r="68557" b="26540"/>
          <a:stretch/>
        </p:blipFill>
        <p:spPr bwMode="auto">
          <a:xfrm>
            <a:off x="-8674100" y="2870200"/>
            <a:ext cx="2286000" cy="238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776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74225A-D67D-4484-BD7D-C498766DC977}"/>
              </a:ext>
            </a:extLst>
          </p:cNvPr>
          <p:cNvSpPr txBox="1"/>
          <p:nvPr/>
        </p:nvSpPr>
        <p:spPr>
          <a:xfrm>
            <a:off x="4701908" y="1458458"/>
            <a:ext cx="6501372" cy="523220"/>
          </a:xfrm>
          <a:prstGeom prst="rect">
            <a:avLst/>
          </a:prstGeom>
          <a:noFill/>
        </p:spPr>
        <p:txBody>
          <a:bodyPr wrap="square" rtlCol="0">
            <a:spAutoFit/>
          </a:bodyPr>
          <a:lstStyle/>
          <a:p>
            <a:r>
              <a:rPr lang="en-US" sz="2800" b="1" dirty="0">
                <a:solidFill>
                  <a:srgbClr val="21386E"/>
                </a:solidFill>
                <a:latin typeface="Century Gothic" panose="020B0502020202020204" pitchFamily="34" charset="0"/>
              </a:rPr>
              <a:t>Engagement Best Practices</a:t>
            </a:r>
          </a:p>
        </p:txBody>
      </p:sp>
      <p:sp>
        <p:nvSpPr>
          <p:cNvPr id="8" name="TextBox 7">
            <a:extLst>
              <a:ext uri="{FF2B5EF4-FFF2-40B4-BE49-F238E27FC236}">
                <a16:creationId xmlns:a16="http://schemas.microsoft.com/office/drawing/2014/main" id="{8431F6E2-B203-4FC1-BF6F-B06211FDD797}"/>
              </a:ext>
            </a:extLst>
          </p:cNvPr>
          <p:cNvSpPr txBox="1"/>
          <p:nvPr/>
        </p:nvSpPr>
        <p:spPr>
          <a:xfrm>
            <a:off x="4701908" y="782838"/>
            <a:ext cx="6501372" cy="707886"/>
          </a:xfrm>
          <a:prstGeom prst="rect">
            <a:avLst/>
          </a:prstGeom>
          <a:noFill/>
        </p:spPr>
        <p:txBody>
          <a:bodyPr wrap="square" rtlCol="0">
            <a:spAutoFit/>
          </a:bodyPr>
          <a:lstStyle/>
          <a:p>
            <a:r>
              <a:rPr lang="en-US" sz="4000" b="1" dirty="0">
                <a:solidFill>
                  <a:srgbClr val="21386E"/>
                </a:solidFill>
                <a:latin typeface="Century Gothic" panose="020B0502020202020204" pitchFamily="34" charset="0"/>
              </a:rPr>
              <a:t>Josette Lawrence</a:t>
            </a:r>
          </a:p>
        </p:txBody>
      </p:sp>
      <p:graphicFrame>
        <p:nvGraphicFramePr>
          <p:cNvPr id="6" name="Table 8">
            <a:extLst>
              <a:ext uri="{FF2B5EF4-FFF2-40B4-BE49-F238E27FC236}">
                <a16:creationId xmlns:a16="http://schemas.microsoft.com/office/drawing/2014/main" id="{59F21F79-B301-472E-AB17-ABE32CF66EED}"/>
              </a:ext>
            </a:extLst>
          </p:cNvPr>
          <p:cNvGraphicFramePr>
            <a:graphicFrameLocks noGrp="1"/>
          </p:cNvGraphicFramePr>
          <p:nvPr/>
        </p:nvGraphicFramePr>
        <p:xfrm>
          <a:off x="683592" y="2448967"/>
          <a:ext cx="10898808" cy="3939133"/>
        </p:xfrm>
        <a:graphic>
          <a:graphicData uri="http://schemas.openxmlformats.org/drawingml/2006/table">
            <a:tbl>
              <a:tblPr firstRow="1" bandRow="1">
                <a:tableStyleId>{5C22544A-7EE6-4342-B048-85BDC9FD1C3A}</a:tableStyleId>
              </a:tblPr>
              <a:tblGrid>
                <a:gridCol w="5449404">
                  <a:extLst>
                    <a:ext uri="{9D8B030D-6E8A-4147-A177-3AD203B41FA5}">
                      <a16:colId xmlns:a16="http://schemas.microsoft.com/office/drawing/2014/main" val="519164100"/>
                    </a:ext>
                  </a:extLst>
                </a:gridCol>
                <a:gridCol w="5449404">
                  <a:extLst>
                    <a:ext uri="{9D8B030D-6E8A-4147-A177-3AD203B41FA5}">
                      <a16:colId xmlns:a16="http://schemas.microsoft.com/office/drawing/2014/main" val="2377065718"/>
                    </a:ext>
                  </a:extLst>
                </a:gridCol>
              </a:tblGrid>
              <a:tr h="6777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21386E"/>
                          </a:solidFill>
                          <a:latin typeface="Century Gothic" panose="020B0502020202020204" pitchFamily="34" charset="0"/>
                        </a:rPr>
                        <a:t>Meeting Strategies </a:t>
                      </a:r>
                      <a:r>
                        <a:rPr lang="en-US" sz="1000" dirty="0">
                          <a:solidFill>
                            <a:srgbClr val="21386E"/>
                          </a:solidFill>
                          <a:latin typeface="Century Gothic" panose="020B0502020202020204" pitchFamily="34" charset="0"/>
                        </a:rPr>
                        <a:t>(Huddles, Team Meetings etc.)</a:t>
                      </a:r>
                      <a:endParaRPr lang="en-US" dirty="0">
                        <a:solidFill>
                          <a:srgbClr val="21386E"/>
                        </a:solidFill>
                        <a:latin typeface="Century Gothic" panose="020B0502020202020204" pitchFamily="34" charset="0"/>
                      </a:endParaRPr>
                    </a:p>
                  </a:txBody>
                  <a:tcPr marL="137160" marR="137160" marT="137160" marB="137160">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21386E"/>
                          </a:solidFill>
                          <a:latin typeface="Century Gothic" panose="020B0502020202020204" pitchFamily="34" charset="0"/>
                        </a:rPr>
                        <a:t>Non-Meeting Strategies</a:t>
                      </a:r>
                    </a:p>
                  </a:txBody>
                  <a:tcPr marL="137160" marR="137160" marT="137160" marB="137160">
                    <a:solidFill>
                      <a:schemeClr val="bg1"/>
                    </a:solidFill>
                  </a:tcPr>
                </a:tc>
                <a:extLst>
                  <a:ext uri="{0D108BD9-81ED-4DB2-BD59-A6C34878D82A}">
                    <a16:rowId xmlns:a16="http://schemas.microsoft.com/office/drawing/2014/main" val="3786527191"/>
                  </a:ext>
                </a:extLst>
              </a:tr>
              <a:tr h="370840">
                <a:tc>
                  <a:txBody>
                    <a:bodyPr/>
                    <a:lstStyle/>
                    <a:p>
                      <a:pPr marL="628650" lvl="0" indent="-285750" fontAlgn="ctr">
                        <a:buFont typeface="Arial" panose="020B0604020202020204" pitchFamily="34" charset="0"/>
                        <a:buChar char="•"/>
                      </a:pPr>
                      <a:r>
                        <a:rPr lang="en-US" sz="1400" b="1" dirty="0">
                          <a:latin typeface="Calibri" panose="020F0502020204030204" pitchFamily="34" charset="0"/>
                        </a:rPr>
                        <a:t>I have different themes for different days of the week. I don’t always focus on stats (ex. Trivia Mondays, Ulysses Tuesdays, Thankful Thursdays </a:t>
                      </a:r>
                      <a:r>
                        <a:rPr lang="en-US" sz="1400" b="1" dirty="0" err="1">
                          <a:latin typeface="Calibri" panose="020F0502020204030204" pitchFamily="34" charset="0"/>
                        </a:rPr>
                        <a:t>etc</a:t>
                      </a:r>
                      <a:r>
                        <a:rPr lang="en-US" sz="1400" b="1" dirty="0">
                          <a:latin typeface="Calibri" panose="020F0502020204030204" pitchFamily="34" charset="0"/>
                        </a:rPr>
                        <a:t>)</a:t>
                      </a:r>
                    </a:p>
                    <a:p>
                      <a:pPr marL="628650" lvl="0" indent="-285750" fontAlgn="ctr">
                        <a:buFont typeface="Arial" panose="020B0604020202020204" pitchFamily="34" charset="0"/>
                        <a:buChar char="•"/>
                      </a:pPr>
                      <a:endParaRPr lang="en-US" sz="1400" b="1" dirty="0">
                        <a:latin typeface="Calibri" panose="020F0502020204030204" pitchFamily="34" charset="0"/>
                      </a:endParaRPr>
                    </a:p>
                    <a:p>
                      <a:pPr marL="628650" lvl="0" indent="-285750" fontAlgn="ctr">
                        <a:buFont typeface="Arial" panose="020B0604020202020204" pitchFamily="34" charset="0"/>
                        <a:buChar char="•"/>
                      </a:pPr>
                      <a:r>
                        <a:rPr lang="en-US" sz="1400" b="1" dirty="0">
                          <a:latin typeface="Calibri" panose="020F0502020204030204" pitchFamily="34" charset="0"/>
                        </a:rPr>
                        <a:t>I allow agents to participate and lead huddles</a:t>
                      </a:r>
                    </a:p>
                    <a:p>
                      <a:pPr marL="628650" lvl="0" indent="-285750" fontAlgn="ctr">
                        <a:buFont typeface="Arial" panose="020B0604020202020204" pitchFamily="34" charset="0"/>
                        <a:buChar char="•"/>
                      </a:pPr>
                      <a:endParaRPr lang="en-US" sz="1400" b="1" dirty="0">
                        <a:latin typeface="Calibri" panose="020F0502020204030204" pitchFamily="34" charset="0"/>
                      </a:endParaRPr>
                    </a:p>
                    <a:p>
                      <a:pPr marL="628650" lvl="0" indent="-285750" fontAlgn="ctr">
                        <a:buFont typeface="Arial" panose="020B0604020202020204" pitchFamily="34" charset="0"/>
                        <a:buChar char="•"/>
                      </a:pPr>
                      <a:r>
                        <a:rPr lang="en-US" sz="1400" b="1" dirty="0">
                          <a:latin typeface="Calibri" panose="020F0502020204030204" pitchFamily="34" charset="0"/>
                        </a:rPr>
                        <a:t>We conduct best practices roundtables during huddles. I also solicit feedback on how agents would like to be engaged</a:t>
                      </a:r>
                    </a:p>
                    <a:p>
                      <a:pPr marL="628650" lvl="0" indent="-285750" fontAlgn="ctr">
                        <a:buFont typeface="Arial" panose="020B0604020202020204" pitchFamily="34" charset="0"/>
                        <a:buChar char="•"/>
                      </a:pPr>
                      <a:endParaRPr lang="en-US" sz="1400" b="1" dirty="0">
                        <a:latin typeface="Calibri" panose="020F0502020204030204" pitchFamily="34" charset="0"/>
                      </a:endParaRPr>
                    </a:p>
                    <a:p>
                      <a:pPr marL="628650" lvl="0" indent="-285750" fontAlgn="ctr">
                        <a:buFont typeface="Arial" panose="020B0604020202020204" pitchFamily="34" charset="0"/>
                        <a:buChar char="•"/>
                      </a:pPr>
                      <a:r>
                        <a:rPr lang="en-US" sz="1400" b="1" dirty="0">
                          <a:latin typeface="Calibri" panose="020F0502020204030204" pitchFamily="34" charset="0"/>
                        </a:rPr>
                        <a:t>Shout-outs, certificates, and recognition for agents at different levels of performance ( best performance or most improved)</a:t>
                      </a:r>
                    </a:p>
                    <a:p>
                      <a:pPr marL="628650" lvl="0" indent="-285750" fontAlgn="ctr">
                        <a:buFont typeface="Arial" panose="020B0604020202020204" pitchFamily="34" charset="0"/>
                        <a:buChar char="•"/>
                      </a:pPr>
                      <a:endParaRPr lang="en-US" sz="1400" b="1" dirty="0">
                        <a:latin typeface="Calibri" panose="020F0502020204030204" pitchFamily="34" charset="0"/>
                      </a:endParaRPr>
                    </a:p>
                    <a:p>
                      <a:pPr marL="628650" lvl="0" indent="-285750" fontAlgn="ctr">
                        <a:buFont typeface="Arial" panose="020B0604020202020204" pitchFamily="34" charset="0"/>
                        <a:buChar char="•"/>
                      </a:pPr>
                      <a:r>
                        <a:rPr lang="en-US" sz="1400" b="1" dirty="0">
                          <a:latin typeface="Calibri" panose="020F0502020204030204" pitchFamily="34" charset="0"/>
                        </a:rPr>
                        <a:t>During one on ones, agents most come prepared to speak to their performance using the CSR toolbox</a:t>
                      </a:r>
                    </a:p>
                  </a:txBody>
                  <a:tcPr marL="0" marR="137160" marT="137160" marB="137160">
                    <a:noFill/>
                  </a:tcPr>
                </a:tc>
                <a:tc>
                  <a:txBody>
                    <a:bodyPr/>
                    <a:lstStyle/>
                    <a:p>
                      <a:pPr marL="628650" lvl="0" indent="-285750" fontAlgn="ctr">
                        <a:buFont typeface="Arial" panose="020B0604020202020204" pitchFamily="34" charset="0"/>
                        <a:buChar char="•"/>
                      </a:pPr>
                      <a:r>
                        <a:rPr lang="en-US" sz="1400" b="1" u="sng" dirty="0">
                          <a:latin typeface="Calibri" panose="020F0502020204030204" pitchFamily="34" charset="0"/>
                        </a:rPr>
                        <a:t>Team Lawrence Virtual Spirit Week (Demo): </a:t>
                      </a:r>
                      <a:r>
                        <a:rPr lang="en-US" sz="1400" b="1" dirty="0">
                          <a:latin typeface="Calibri" panose="020F0502020204030204" pitchFamily="34" charset="0"/>
                        </a:rPr>
                        <a:t>Week-long prep-rally with team in which huddles are converted into fun activities (Dancing, karaoke, movie clips, mis-match day, </a:t>
                      </a:r>
                      <a:r>
                        <a:rPr lang="en-US" sz="1400" b="1" dirty="0" err="1">
                          <a:latin typeface="Calibri" panose="020F0502020204030204" pitchFamily="34" charset="0"/>
                        </a:rPr>
                        <a:t>pj</a:t>
                      </a:r>
                      <a:r>
                        <a:rPr lang="en-US" sz="1400" b="1" dirty="0">
                          <a:latin typeface="Calibri" panose="020F0502020204030204" pitchFamily="34" charset="0"/>
                        </a:rPr>
                        <a:t> day)</a:t>
                      </a:r>
                    </a:p>
                    <a:p>
                      <a:pPr marL="628650" lvl="0" indent="-285750" fontAlgn="ctr">
                        <a:buFont typeface="Arial" panose="020B0604020202020204" pitchFamily="34" charset="0"/>
                        <a:buChar char="•"/>
                      </a:pPr>
                      <a:endParaRPr lang="en-US" sz="1400" b="1" dirty="0">
                        <a:latin typeface="Calibri" panose="020F0502020204030204" pitchFamily="34" charset="0"/>
                      </a:endParaRPr>
                    </a:p>
                    <a:p>
                      <a:pPr marL="628650" lvl="0" indent="-285750" fontAlgn="ctr">
                        <a:buFont typeface="Arial" panose="020B0604020202020204" pitchFamily="34" charset="0"/>
                        <a:buChar char="•"/>
                      </a:pPr>
                      <a:r>
                        <a:rPr lang="en-US" sz="1400" b="1" dirty="0">
                          <a:latin typeface="Calibri" panose="020F0502020204030204" pitchFamily="34" charset="0"/>
                        </a:rPr>
                        <a:t>Very Engaged Team Chat – Utilize Praise Application within teams</a:t>
                      </a:r>
                    </a:p>
                    <a:p>
                      <a:pPr marL="628650" lvl="0" indent="-285750" fontAlgn="ctr">
                        <a:buFont typeface="Arial" panose="020B0604020202020204" pitchFamily="34" charset="0"/>
                        <a:buChar char="•"/>
                      </a:pPr>
                      <a:endParaRPr lang="en-US" sz="1400" b="1" dirty="0">
                        <a:latin typeface="Calibri" panose="020F0502020204030204" pitchFamily="34" charset="0"/>
                      </a:endParaRPr>
                    </a:p>
                    <a:p>
                      <a:pPr marL="628650" lvl="0" indent="-285750" fontAlgn="ctr">
                        <a:buFont typeface="Arial" panose="020B0604020202020204" pitchFamily="34" charset="0"/>
                        <a:buChar char="•"/>
                      </a:pPr>
                      <a:r>
                        <a:rPr lang="en-US" sz="1400" b="1" dirty="0">
                          <a:latin typeface="Calibri" panose="020F0502020204030204" pitchFamily="34" charset="0"/>
                        </a:rPr>
                        <a:t>Daily Shout Outs to most improved as well as best performer of the day</a:t>
                      </a:r>
                    </a:p>
                    <a:p>
                      <a:pPr marL="628650" lvl="0" indent="-285750" fontAlgn="ctr">
                        <a:buFont typeface="Arial" panose="020B0604020202020204" pitchFamily="34" charset="0"/>
                        <a:buChar char="•"/>
                      </a:pPr>
                      <a:endParaRPr lang="en-US" sz="1400" b="1" dirty="0">
                        <a:latin typeface="Calibri" panose="020F0502020204030204" pitchFamily="34" charset="0"/>
                      </a:endParaRPr>
                    </a:p>
                    <a:p>
                      <a:pPr marL="628650" lvl="0" indent="-285750" fontAlgn="ctr">
                        <a:buFont typeface="Arial" panose="020B0604020202020204" pitchFamily="34" charset="0"/>
                        <a:buChar char="•"/>
                      </a:pPr>
                      <a:r>
                        <a:rPr lang="en-US" sz="1400" b="1" dirty="0">
                          <a:latin typeface="Calibri" panose="020F0502020204030204" pitchFamily="34" charset="0"/>
                        </a:rPr>
                        <a:t>High performers are submitted to leaderboards on site. I also submit People Matter, I Matter compliments</a:t>
                      </a:r>
                    </a:p>
                    <a:p>
                      <a:pPr marL="342900" lvl="0" indent="0" fontAlgn="ctr">
                        <a:buFont typeface="Arial" panose="020B0604020202020204" pitchFamily="34" charset="0"/>
                        <a:buNone/>
                      </a:pPr>
                      <a:endParaRPr lang="en-US" sz="1400" b="1" dirty="0">
                        <a:latin typeface="Calibri" panose="020F0502020204030204" pitchFamily="34" charset="0"/>
                      </a:endParaRPr>
                    </a:p>
                  </a:txBody>
                  <a:tcPr marL="0" marR="137160" marT="137160" marB="137160">
                    <a:noFill/>
                  </a:tcPr>
                </a:tc>
                <a:extLst>
                  <a:ext uri="{0D108BD9-81ED-4DB2-BD59-A6C34878D82A}">
                    <a16:rowId xmlns:a16="http://schemas.microsoft.com/office/drawing/2014/main" val="3235392683"/>
                  </a:ext>
                </a:extLst>
              </a:tr>
            </a:tbl>
          </a:graphicData>
        </a:graphic>
      </p:graphicFrame>
      <p:pic>
        <p:nvPicPr>
          <p:cNvPr id="1028" name="Picture 4" descr="Premium Happy office workers jumping up Illustration download in PNG &amp;  Vector format">
            <a:extLst>
              <a:ext uri="{FF2B5EF4-FFF2-40B4-BE49-F238E27FC236}">
                <a16:creationId xmlns:a16="http://schemas.microsoft.com/office/drawing/2014/main" id="{A67BE867-62BF-4120-BD66-DE99F0894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184" y="242105"/>
            <a:ext cx="4183232" cy="2447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5797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2">
            <a:extLst>
              <a:ext uri="{FF2B5EF4-FFF2-40B4-BE49-F238E27FC236}">
                <a16:creationId xmlns:a16="http://schemas.microsoft.com/office/drawing/2014/main" id="{B4213F10-1544-4ADA-A54D-71F8ED4E25B3}"/>
              </a:ext>
            </a:extLst>
          </p:cNvPr>
          <p:cNvGraphicFramePr>
            <a:graphicFrameLocks noGrp="1"/>
          </p:cNvGraphicFramePr>
          <p:nvPr/>
        </p:nvGraphicFramePr>
        <p:xfrm>
          <a:off x="335280" y="1140012"/>
          <a:ext cx="11450320" cy="5042497"/>
        </p:xfrm>
        <a:graphic>
          <a:graphicData uri="http://schemas.openxmlformats.org/drawingml/2006/table">
            <a:tbl>
              <a:tblPr firstRow="1" bandRow="1">
                <a:tableStyleId>{5C22544A-7EE6-4342-B048-85BDC9FD1C3A}</a:tableStyleId>
              </a:tblPr>
              <a:tblGrid>
                <a:gridCol w="2290064">
                  <a:extLst>
                    <a:ext uri="{9D8B030D-6E8A-4147-A177-3AD203B41FA5}">
                      <a16:colId xmlns:a16="http://schemas.microsoft.com/office/drawing/2014/main" val="3059592393"/>
                    </a:ext>
                  </a:extLst>
                </a:gridCol>
                <a:gridCol w="2290064">
                  <a:extLst>
                    <a:ext uri="{9D8B030D-6E8A-4147-A177-3AD203B41FA5}">
                      <a16:colId xmlns:a16="http://schemas.microsoft.com/office/drawing/2014/main" val="385996293"/>
                    </a:ext>
                  </a:extLst>
                </a:gridCol>
                <a:gridCol w="2290064">
                  <a:extLst>
                    <a:ext uri="{9D8B030D-6E8A-4147-A177-3AD203B41FA5}">
                      <a16:colId xmlns:a16="http://schemas.microsoft.com/office/drawing/2014/main" val="3733564422"/>
                    </a:ext>
                  </a:extLst>
                </a:gridCol>
                <a:gridCol w="2290064">
                  <a:extLst>
                    <a:ext uri="{9D8B030D-6E8A-4147-A177-3AD203B41FA5}">
                      <a16:colId xmlns:a16="http://schemas.microsoft.com/office/drawing/2014/main" val="99066480"/>
                    </a:ext>
                  </a:extLst>
                </a:gridCol>
                <a:gridCol w="2290064">
                  <a:extLst>
                    <a:ext uri="{9D8B030D-6E8A-4147-A177-3AD203B41FA5}">
                      <a16:colId xmlns:a16="http://schemas.microsoft.com/office/drawing/2014/main" val="2974978359"/>
                    </a:ext>
                  </a:extLst>
                </a:gridCol>
              </a:tblGrid>
              <a:tr h="369042">
                <a:tc>
                  <a:txBody>
                    <a:bodyPr/>
                    <a:lstStyle/>
                    <a:p>
                      <a:r>
                        <a:rPr lang="en-US" sz="900" b="1" cap="all" baseline="0" dirty="0">
                          <a:solidFill>
                            <a:schemeClr val="bg1"/>
                          </a:solidFill>
                          <a:latin typeface="Open Sans" panose="020B0606030504020204" pitchFamily="34" charset="0"/>
                          <a:ea typeface="Open Sans" panose="020B0606030504020204" pitchFamily="34" charset="0"/>
                          <a:cs typeface="Open Sans" panose="020B0606030504020204" pitchFamily="34" charset="0"/>
                        </a:rPr>
                        <a:t>Monday</a:t>
                      </a:r>
                    </a:p>
                  </a:txBody>
                  <a:tcPr marL="137160" marR="137160" marT="137160" marB="13716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C4E76"/>
                    </a:solidFill>
                  </a:tcPr>
                </a:tc>
                <a:tc>
                  <a:txBody>
                    <a:bodyPr/>
                    <a:lstStyle/>
                    <a:p>
                      <a:r>
                        <a:rPr lang="en-US" sz="900" b="1" cap="all" baseline="0" dirty="0">
                          <a:solidFill>
                            <a:schemeClr val="bg1"/>
                          </a:solidFill>
                          <a:latin typeface="Open Sans" panose="020B0606030504020204" pitchFamily="34" charset="0"/>
                          <a:ea typeface="Open Sans" panose="020B0606030504020204" pitchFamily="34" charset="0"/>
                          <a:cs typeface="Open Sans" panose="020B0606030504020204" pitchFamily="34" charset="0"/>
                        </a:rPr>
                        <a:t>Tuesday</a:t>
                      </a:r>
                    </a:p>
                  </a:txBody>
                  <a:tcPr marL="137160" marR="13716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A946BD"/>
                    </a:solidFill>
                  </a:tcPr>
                </a:tc>
                <a:tc>
                  <a:txBody>
                    <a:bodyPr/>
                    <a:lstStyle/>
                    <a:p>
                      <a:r>
                        <a:rPr lang="en-US" sz="900" b="1" cap="all" baseline="0" dirty="0">
                          <a:solidFill>
                            <a:schemeClr val="bg1"/>
                          </a:solidFill>
                          <a:latin typeface="Open Sans" panose="020B0606030504020204" pitchFamily="34" charset="0"/>
                          <a:ea typeface="Open Sans" panose="020B0606030504020204" pitchFamily="34" charset="0"/>
                          <a:cs typeface="Open Sans" panose="020B0606030504020204" pitchFamily="34" charset="0"/>
                        </a:rPr>
                        <a:t>Wednesday</a:t>
                      </a:r>
                    </a:p>
                  </a:txBody>
                  <a:tcPr marL="137160" marR="13716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34375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all"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Thursday</a:t>
                      </a:r>
                    </a:p>
                  </a:txBody>
                  <a:tcPr marL="137160" marR="13716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34375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all"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Friday</a:t>
                      </a:r>
                    </a:p>
                  </a:txBody>
                  <a:tcPr marL="137160" marR="137160" marT="137160" marB="13716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34375A"/>
                    </a:solidFill>
                  </a:tcPr>
                </a:tc>
                <a:extLst>
                  <a:ext uri="{0D108BD9-81ED-4DB2-BD59-A6C34878D82A}">
                    <a16:rowId xmlns:a16="http://schemas.microsoft.com/office/drawing/2014/main" val="3268230839"/>
                  </a:ext>
                </a:extLst>
              </a:tr>
              <a:tr h="357232">
                <a:tc>
                  <a:txBody>
                    <a:bodyPr/>
                    <a:lstStyle/>
                    <a:p>
                      <a:pPr algn="l"/>
                      <a:r>
                        <a:rPr lang="en-US" sz="1400" b="1" kern="1200" dirty="0">
                          <a:solidFill>
                            <a:schemeClr val="accent5">
                              <a:lumMod val="75000"/>
                            </a:schemeClr>
                          </a:solidFill>
                          <a:latin typeface="Open Sans" panose="020B0606030504020204" pitchFamily="34" charset="0"/>
                          <a:ea typeface="Open Sans" panose="020B0606030504020204" pitchFamily="34" charset="0"/>
                          <a:cs typeface="Open Sans" panose="020B0606030504020204" pitchFamily="34" charset="0"/>
                        </a:rPr>
                        <a:t>Health and Fitness</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pPr algn="l"/>
                      <a:r>
                        <a:rPr lang="en-US" sz="1400" b="1" kern="1200" dirty="0">
                          <a:solidFill>
                            <a:schemeClr val="accent5">
                              <a:lumMod val="75000"/>
                            </a:schemeClr>
                          </a:solidFill>
                          <a:latin typeface="Open Sans" panose="020B0606030504020204" pitchFamily="34" charset="0"/>
                          <a:ea typeface="Open Sans" panose="020B0606030504020204" pitchFamily="34" charset="0"/>
                          <a:cs typeface="Open Sans" panose="020B0606030504020204" pitchFamily="34" charset="0"/>
                        </a:rPr>
                        <a:t>Movie Tuesday</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pPr algn="l"/>
                      <a:r>
                        <a:rPr lang="en-US" sz="1400" b="1" kern="1200" dirty="0">
                          <a:solidFill>
                            <a:schemeClr val="accent5">
                              <a:lumMod val="75000"/>
                            </a:schemeClr>
                          </a:solidFill>
                          <a:latin typeface="Open Sans" panose="020B0606030504020204" pitchFamily="34" charset="0"/>
                          <a:ea typeface="Open Sans" panose="020B0606030504020204" pitchFamily="34" charset="0"/>
                          <a:cs typeface="Open Sans" panose="020B0606030504020204" pitchFamily="34" charset="0"/>
                        </a:rPr>
                        <a:t>Wacky Wednesday</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pPr algn="l"/>
                      <a:r>
                        <a:rPr lang="en-US" sz="1200" b="1" kern="1200" dirty="0">
                          <a:solidFill>
                            <a:schemeClr val="accent5">
                              <a:lumMod val="75000"/>
                            </a:schemeClr>
                          </a:solidFill>
                          <a:latin typeface="Open Sans" panose="020B0606030504020204" pitchFamily="34" charset="0"/>
                          <a:ea typeface="Open Sans" panose="020B0606030504020204" pitchFamily="34" charset="0"/>
                          <a:cs typeface="Open Sans" panose="020B0606030504020204" pitchFamily="34" charset="0"/>
                        </a:rPr>
                        <a:t>Pajama &amp; Coffee Day</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pPr algn="l"/>
                      <a:r>
                        <a:rPr lang="en-US" sz="1200" b="1" kern="1200" dirty="0">
                          <a:solidFill>
                            <a:schemeClr val="accent5">
                              <a:lumMod val="75000"/>
                            </a:schemeClr>
                          </a:solidFill>
                          <a:latin typeface="Open Sans" panose="020B0606030504020204" pitchFamily="34" charset="0"/>
                          <a:ea typeface="Open Sans" panose="020B0606030504020204" pitchFamily="34" charset="0"/>
                          <a:cs typeface="Open Sans" panose="020B0606030504020204" pitchFamily="34" charset="0"/>
                        </a:rPr>
                        <a:t>Dance Party</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264623361"/>
                  </a:ext>
                </a:extLst>
              </a:tr>
              <a:tr h="1399815">
                <a:tc>
                  <a:txBody>
                    <a:bodyPr/>
                    <a:lstStyle/>
                    <a:p>
                      <a:pPr marL="0" marR="0" lvl="0" indent="0" algn="l" defTabSz="914400" rtl="0" eaLnBrk="1" fontAlgn="auto" latinLnBrk="0" hangingPunct="1">
                        <a:lnSpc>
                          <a:spcPct val="100000"/>
                        </a:lnSpc>
                        <a:spcBef>
                          <a:spcPts val="0"/>
                        </a:spcBef>
                        <a:spcAft>
                          <a:spcPts val="400"/>
                        </a:spcAft>
                        <a:buClrTx/>
                        <a:buSzTx/>
                        <a:buFont typeface="+mj-lt"/>
                        <a:buNone/>
                        <a:tabLst/>
                        <a:defRPr/>
                      </a:pPr>
                      <a:endParaRPr lang="en-US" sz="1050" kern="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rowSpan="4">
                  <a:txBody>
                    <a:bodyPr/>
                    <a:lstStyle/>
                    <a:p>
                      <a:pPr marL="0" marR="0" lvl="0" indent="0" algn="l" defTabSz="914400" rtl="0" eaLnBrk="1" fontAlgn="auto" latinLnBrk="0" hangingPunct="1">
                        <a:lnSpc>
                          <a:spcPct val="100000"/>
                        </a:lnSpc>
                        <a:spcBef>
                          <a:spcPts val="0"/>
                        </a:spcBef>
                        <a:spcAft>
                          <a:spcPts val="400"/>
                        </a:spcAft>
                        <a:buClrTx/>
                        <a:buSzTx/>
                        <a:buFont typeface="+mj-lt"/>
                        <a:buNone/>
                        <a:tabLst/>
                        <a:defRPr/>
                      </a:pPr>
                      <a:endParaRPr lang="en-US" sz="1400" b="1" kern="1200" dirty="0">
                        <a:solidFill>
                          <a:schemeClr val="accent5">
                            <a:lumMod val="75000"/>
                          </a:schemeClr>
                        </a:solidFill>
                        <a:latin typeface="Open Sans" panose="020B0606030504020204" pitchFamily="34" charset="0"/>
                        <a:ea typeface="Open Sans" panose="020B0606030504020204" pitchFamily="34" charset="0"/>
                        <a:cs typeface="Open Sans" panose="020B0606030504020204" pitchFamily="34"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400"/>
                        </a:spcAft>
                        <a:buClrTx/>
                        <a:buSzTx/>
                        <a:buFont typeface="+mj-lt"/>
                        <a:buNone/>
                        <a:tabLst/>
                        <a:defRPr/>
                      </a:pPr>
                      <a:endParaRPr lang="en-US" sz="1050" kern="120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pPr fontAlgn="base"/>
                      <a:endParaRPr lang="en-US" sz="1050" kern="120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rowSpan="4">
                  <a:txBody>
                    <a:bodyPr/>
                    <a:lstStyle/>
                    <a:p>
                      <a:pPr fontAlgn="base"/>
                      <a:endParaRPr lang="en-US" sz="1100" kern="120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2461830140"/>
                  </a:ext>
                </a:extLst>
              </a:tr>
              <a:tr h="354304">
                <a:tc>
                  <a:txBody>
                    <a:bodyPr/>
                    <a:lstStyle/>
                    <a:p>
                      <a:pPr marL="0" marR="0" lvl="0" indent="0" algn="l" defTabSz="914400" rtl="0" eaLnBrk="1" fontAlgn="auto" latinLnBrk="0" hangingPunct="1">
                        <a:lnSpc>
                          <a:spcPct val="100000"/>
                        </a:lnSpc>
                        <a:spcBef>
                          <a:spcPts val="0"/>
                        </a:spcBef>
                        <a:spcAft>
                          <a:spcPts val="400"/>
                        </a:spcAft>
                        <a:buClrTx/>
                        <a:buSzTx/>
                        <a:buFont typeface="+mj-lt"/>
                        <a:buNone/>
                        <a:tabLst/>
                        <a:defRPr/>
                      </a:pPr>
                      <a:r>
                        <a:rPr lang="en-US" sz="1400" b="1" kern="1200" dirty="0">
                          <a:solidFill>
                            <a:schemeClr val="accent5">
                              <a:lumMod val="75000"/>
                            </a:schemeClr>
                          </a:solidFill>
                          <a:latin typeface="Open Sans" panose="020B0606030504020204" pitchFamily="34" charset="0"/>
                          <a:ea typeface="Open Sans" panose="020B0606030504020204" pitchFamily="34" charset="0"/>
                          <a:cs typeface="Open Sans" panose="020B0606030504020204" pitchFamily="34" charset="0"/>
                        </a:rPr>
                        <a:t>Activities</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vMerge="1">
                  <a:txBody>
                    <a:bodyPr/>
                    <a:lstStyle/>
                    <a:p>
                      <a:pPr marL="0" marR="0" lvl="0" indent="0" algn="l" defTabSz="914400" rtl="0" eaLnBrk="1" fontAlgn="auto" latinLnBrk="0" hangingPunct="1">
                        <a:lnSpc>
                          <a:spcPct val="100000"/>
                        </a:lnSpc>
                        <a:spcBef>
                          <a:spcPts val="0"/>
                        </a:spcBef>
                        <a:spcAft>
                          <a:spcPts val="400"/>
                        </a:spcAft>
                        <a:buClrTx/>
                        <a:buSzTx/>
                        <a:buFont typeface="+mj-lt"/>
                        <a:buNone/>
                        <a:tabLst/>
                        <a:defRPr/>
                      </a:pPr>
                      <a:endParaRPr lang="en-US" sz="1050" b="1" kern="1200" dirty="0">
                        <a:solidFill>
                          <a:schemeClr val="accent5">
                            <a:lumMod val="75000"/>
                          </a:schemeClr>
                        </a:solidFill>
                        <a:latin typeface="Open Sans" panose="020B0606030504020204" pitchFamily="34" charset="0"/>
                        <a:ea typeface="Open Sans" panose="020B0606030504020204" pitchFamily="34" charset="0"/>
                        <a:cs typeface="Open Sans" panose="020B0606030504020204"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400"/>
                        </a:spcAft>
                        <a:buClrTx/>
                        <a:buSzTx/>
                        <a:buFont typeface="+mj-lt"/>
                        <a:buNone/>
                        <a:tabLst/>
                        <a:defRPr/>
                      </a:pPr>
                      <a:r>
                        <a:rPr lang="en-US" sz="1400" b="1" kern="1200" noProof="0">
                          <a:solidFill>
                            <a:schemeClr val="accent5">
                              <a:lumMod val="75000"/>
                            </a:schemeClr>
                          </a:solidFill>
                          <a:latin typeface="Open Sans" panose="020B0606030504020204" pitchFamily="34" charset="0"/>
                          <a:ea typeface="Open Sans" panose="020B0606030504020204" pitchFamily="34" charset="0"/>
                          <a:cs typeface="Open Sans" panose="020B0606030504020204" pitchFamily="34" charset="0"/>
                        </a:rPr>
                        <a:t>Activities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400"/>
                        </a:spcAft>
                        <a:buClrTx/>
                        <a:buSzTx/>
                        <a:buFont typeface="+mj-lt"/>
                        <a:buNone/>
                        <a:tabLst/>
                        <a:defRPr/>
                      </a:pPr>
                      <a:r>
                        <a:rPr lang="en-US" sz="1400" b="1" kern="1200" noProof="0">
                          <a:solidFill>
                            <a:schemeClr val="accent5">
                              <a:lumMod val="75000"/>
                            </a:schemeClr>
                          </a:solidFill>
                          <a:latin typeface="Open Sans" panose="020B0606030504020204" pitchFamily="34" charset="0"/>
                          <a:ea typeface="Open Sans" panose="020B0606030504020204" pitchFamily="34" charset="0"/>
                          <a:cs typeface="Open Sans" panose="020B0606030504020204" pitchFamily="34" charset="0"/>
                        </a:rPr>
                        <a:t>Activities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vMerge="1">
                  <a:txBody>
                    <a:bodyPr/>
                    <a:lstStyle/>
                    <a:p>
                      <a:pPr marL="0" marR="0" lvl="0" indent="0" algn="l" defTabSz="914400" rtl="0" eaLnBrk="1" fontAlgn="auto" latinLnBrk="0" hangingPunct="1">
                        <a:lnSpc>
                          <a:spcPct val="100000"/>
                        </a:lnSpc>
                        <a:spcBef>
                          <a:spcPts val="0"/>
                        </a:spcBef>
                        <a:spcAft>
                          <a:spcPts val="400"/>
                        </a:spcAft>
                        <a:buClrTx/>
                        <a:buSzTx/>
                        <a:buFont typeface="+mj-lt"/>
                        <a:buNone/>
                        <a:tabLst/>
                        <a:defRPr/>
                      </a:pPr>
                      <a:endParaRPr lang="en-US" sz="1050" b="1" kern="1200" noProof="0" dirty="0">
                        <a:solidFill>
                          <a:schemeClr val="accent5">
                            <a:lumMod val="75000"/>
                          </a:schemeClr>
                        </a:solidFill>
                        <a:latin typeface="Open Sans" panose="020B0606030504020204" pitchFamily="34" charset="0"/>
                        <a:ea typeface="Open Sans" panose="020B0606030504020204" pitchFamily="34" charset="0"/>
                        <a:cs typeface="Open Sans" panose="020B0606030504020204" pitchFamily="34" charset="0"/>
                      </a:endParaRP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053342480"/>
                  </a:ext>
                </a:extLst>
              </a:tr>
              <a:tr h="1162270">
                <a:tc>
                  <a:txBody>
                    <a:bodyPr/>
                    <a:lstStyle/>
                    <a:p>
                      <a:pPr marL="0" marR="0" lvl="0" indent="0" algn="l" defTabSz="914400" rtl="0" eaLnBrk="1" fontAlgn="auto" latinLnBrk="0" hangingPunct="1">
                        <a:lnSpc>
                          <a:spcPct val="100000"/>
                        </a:lnSpc>
                        <a:spcBef>
                          <a:spcPts val="0"/>
                        </a:spcBef>
                        <a:spcAft>
                          <a:spcPts val="400"/>
                        </a:spcAft>
                        <a:buClrTx/>
                        <a:buSzTx/>
                        <a:buFont typeface="+mj-lt"/>
                        <a:buNone/>
                        <a:tabLst/>
                        <a:defRPr/>
                      </a:pPr>
                      <a:r>
                        <a:rPr lang="en-US" sz="1100" b="1"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2 Truths and a Lie</a:t>
                      </a:r>
                    </a:p>
                  </a:txBody>
                  <a:tcP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vMerge="1">
                  <a:txBody>
                    <a:bodyPr/>
                    <a:lstStyle/>
                    <a:p>
                      <a:pPr marL="0" marR="0" lvl="0" indent="0" algn="l" defTabSz="914400" rtl="0" eaLnBrk="1" fontAlgn="auto" latinLnBrk="0" hangingPunct="1">
                        <a:lnSpc>
                          <a:spcPct val="100000"/>
                        </a:lnSpc>
                        <a:spcBef>
                          <a:spcPts val="0"/>
                        </a:spcBef>
                        <a:spcAft>
                          <a:spcPts val="400"/>
                        </a:spcAft>
                        <a:buClrTx/>
                        <a:buSzTx/>
                        <a:buFont typeface="+mj-lt"/>
                        <a:buNone/>
                        <a:tabLst/>
                        <a:defRPr/>
                      </a:pPr>
                      <a:endParaRPr lang="en-US" sz="900" b="1" kern="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400"/>
                        </a:spcAft>
                        <a:buClrTx/>
                        <a:buSzTx/>
                        <a:buFont typeface="+mj-lt"/>
                        <a:buNone/>
                        <a:tabLst/>
                        <a:defRPr/>
                      </a:pPr>
                      <a:r>
                        <a:rPr lang="en-US" sz="1100" b="1" kern="12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Would you rather</a:t>
                      </a:r>
                      <a:endParaRPr lang="en-US" sz="1100" b="0" u="none" kern="120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rowSpan="2">
                  <a:txBody>
                    <a:bodyPr/>
                    <a:lstStyle/>
                    <a:p>
                      <a:pPr marL="0" marR="0" lvl="0" indent="0" algn="l" defTabSz="914400" rtl="0" eaLnBrk="1" fontAlgn="auto" latinLnBrk="0" hangingPunct="1">
                        <a:lnSpc>
                          <a:spcPct val="100000"/>
                        </a:lnSpc>
                        <a:spcBef>
                          <a:spcPts val="0"/>
                        </a:spcBef>
                        <a:spcAft>
                          <a:spcPts val="400"/>
                        </a:spcAft>
                        <a:buClrTx/>
                        <a:buSzTx/>
                        <a:buFont typeface="+mj-lt"/>
                        <a:buNone/>
                        <a:tabLst/>
                        <a:defRPr/>
                      </a:pPr>
                      <a:r>
                        <a:rPr lang="en-US" sz="1100" b="1" u="none"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Trivia Game </a:t>
                      </a:r>
                      <a:endParaRPr lang="en-US" sz="1100" b="0" kern="120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vMerge="1">
                  <a:txBody>
                    <a:bodyPr/>
                    <a:lstStyle/>
                    <a:p>
                      <a:pPr marL="171450" marR="0" lvl="0" indent="-17145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endParaRPr lang="en-US" sz="900" b="0" kern="120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463984967"/>
                  </a:ext>
                </a:extLst>
              </a:tr>
              <a:tr h="1357396">
                <a:tc>
                  <a:txBody>
                    <a:bodyPr/>
                    <a:lstStyle/>
                    <a:p>
                      <a:pPr marL="0" marR="0" lvl="0" indent="0" algn="l" defTabSz="914400" rtl="0" eaLnBrk="1" fontAlgn="auto" latinLnBrk="0" hangingPunct="1">
                        <a:lnSpc>
                          <a:spcPct val="100000"/>
                        </a:lnSpc>
                        <a:spcBef>
                          <a:spcPts val="0"/>
                        </a:spcBef>
                        <a:spcAft>
                          <a:spcPts val="400"/>
                        </a:spcAft>
                        <a:buClrTx/>
                        <a:buSzTx/>
                        <a:buFont typeface="+mj-lt"/>
                        <a:buNone/>
                        <a:tabLst/>
                        <a:defRPr/>
                      </a:pPr>
                      <a:endParaRPr lang="en-US" sz="1100" b="1" kern="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nchor="ctr">
                    <a:solidFill>
                      <a:schemeClr val="bg1"/>
                    </a:solidFill>
                  </a:tcPr>
                </a:tc>
                <a:tc vMerge="1">
                  <a:txBody>
                    <a:bodyPr/>
                    <a:lstStyle/>
                    <a:p>
                      <a:pPr marL="0" marR="0" lvl="0" indent="0" algn="l" defTabSz="914400" rtl="0" eaLnBrk="1" fontAlgn="auto" latinLnBrk="0" hangingPunct="1">
                        <a:lnSpc>
                          <a:spcPct val="100000"/>
                        </a:lnSpc>
                        <a:spcBef>
                          <a:spcPts val="0"/>
                        </a:spcBef>
                        <a:spcAft>
                          <a:spcPts val="400"/>
                        </a:spcAft>
                        <a:buClrTx/>
                        <a:buSzTx/>
                        <a:buFont typeface="+mj-lt"/>
                        <a:buNone/>
                        <a:tabLst/>
                        <a:defRPr/>
                      </a:pPr>
                      <a:endParaRPr lang="en-US" sz="900" b="1" kern="120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400"/>
                        </a:spcAft>
                        <a:buClrTx/>
                        <a:buSzTx/>
                        <a:buFont typeface="+mj-lt"/>
                        <a:buNone/>
                        <a:tabLst/>
                        <a:defRPr/>
                      </a:pPr>
                      <a:endParaRPr lang="en-US" sz="1400" b="1" kern="120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vMerge="1">
                  <a:txBody>
                    <a:bodyPr/>
                    <a:lstStyle/>
                    <a:p>
                      <a:pPr marL="0" marR="0" lvl="0" indent="0" algn="l" defTabSz="914400" rtl="0" eaLnBrk="1" fontAlgn="auto" latinLnBrk="0" hangingPunct="1">
                        <a:lnSpc>
                          <a:spcPct val="100000"/>
                        </a:lnSpc>
                        <a:spcBef>
                          <a:spcPts val="0"/>
                        </a:spcBef>
                        <a:spcAft>
                          <a:spcPts val="400"/>
                        </a:spcAft>
                        <a:buClrTx/>
                        <a:buSzTx/>
                        <a:buFont typeface="+mj-lt"/>
                        <a:buNone/>
                        <a:tabLst/>
                        <a:defRPr/>
                      </a:pPr>
                      <a:endParaRPr lang="en-US" sz="900" b="1" kern="120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vMerge="1">
                  <a:txBody>
                    <a:bodyPr/>
                    <a:lstStyle/>
                    <a:p>
                      <a:endParaRPr lang="en-US"/>
                    </a:p>
                  </a:txBody>
                  <a:tcPr/>
                </a:tc>
                <a:extLst>
                  <a:ext uri="{0D108BD9-81ED-4DB2-BD59-A6C34878D82A}">
                    <a16:rowId xmlns:a16="http://schemas.microsoft.com/office/drawing/2014/main" val="3296276831"/>
                  </a:ext>
                </a:extLst>
              </a:tr>
            </a:tbl>
          </a:graphicData>
        </a:graphic>
      </p:graphicFrame>
      <p:sp>
        <p:nvSpPr>
          <p:cNvPr id="8" name="Rectangle 7">
            <a:extLst>
              <a:ext uri="{FF2B5EF4-FFF2-40B4-BE49-F238E27FC236}">
                <a16:creationId xmlns:a16="http://schemas.microsoft.com/office/drawing/2014/main" id="{D70FE410-AE5F-43E8-9E3C-CDF29805EB0C}"/>
              </a:ext>
            </a:extLst>
          </p:cNvPr>
          <p:cNvSpPr/>
          <p:nvPr/>
        </p:nvSpPr>
        <p:spPr>
          <a:xfrm>
            <a:off x="377247" y="456301"/>
            <a:ext cx="704024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b="1" dirty="0">
                <a:solidFill>
                  <a:schemeClr val="accent5">
                    <a:lumMod val="50000"/>
                  </a:schemeClr>
                </a:solidFill>
                <a:latin typeface="Century Gothic" panose="020B0502020202020204" pitchFamily="34" charset="0"/>
              </a:rPr>
              <a:t>Team Spirit Week – Huddle Agenda (10min per Day)</a:t>
            </a:r>
          </a:p>
        </p:txBody>
      </p:sp>
      <p:sp>
        <p:nvSpPr>
          <p:cNvPr id="9" name="Rectangle 8">
            <a:extLst>
              <a:ext uri="{FF2B5EF4-FFF2-40B4-BE49-F238E27FC236}">
                <a16:creationId xmlns:a16="http://schemas.microsoft.com/office/drawing/2014/main" id="{9D6BA7E1-09B7-4302-9FAF-C20B98F1950A}"/>
              </a:ext>
            </a:extLst>
          </p:cNvPr>
          <p:cNvSpPr/>
          <p:nvPr/>
        </p:nvSpPr>
        <p:spPr>
          <a:xfrm>
            <a:off x="380306" y="717103"/>
            <a:ext cx="4760548" cy="307777"/>
          </a:xfrm>
          <a:prstGeom prst="rect">
            <a:avLst/>
          </a:prstGeom>
        </p:spPr>
        <p:txBody>
          <a:bodyPr wrap="square">
            <a:spAutoFit/>
          </a:bodyPr>
          <a:lstStyle/>
          <a:p>
            <a:pPr lvl="0"/>
            <a:r>
              <a:rPr lang="en-US" sz="1400" b="1" dirty="0">
                <a:latin typeface="Segoe UI" panose="020B0502040204020203" pitchFamily="34" charset="0"/>
                <a:cs typeface="Segoe UI" panose="020B0502040204020203" pitchFamily="34" charset="0"/>
              </a:rPr>
              <a:t>Team Josette</a:t>
            </a:r>
          </a:p>
        </p:txBody>
      </p:sp>
      <p:pic>
        <p:nvPicPr>
          <p:cNvPr id="1026" name="Picture 2" descr="Premium Vector | Yoga class, fitness exercise vector illustration">
            <a:extLst>
              <a:ext uri="{FF2B5EF4-FFF2-40B4-BE49-F238E27FC236}">
                <a16:creationId xmlns:a16="http://schemas.microsoft.com/office/drawing/2014/main" id="{F28FB37A-494C-4490-8ABF-AE50DCC6B2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371" y="1915886"/>
            <a:ext cx="1415144" cy="141514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ng Free Download Clip Art Kid Watching - Boy Watching Movie Png  Transparent Png - Full Size Clipart (#7901) - PinClipart">
            <a:extLst>
              <a:ext uri="{FF2B5EF4-FFF2-40B4-BE49-F238E27FC236}">
                <a16:creationId xmlns:a16="http://schemas.microsoft.com/office/drawing/2014/main" id="{1853ECBF-3B98-4689-BB90-BD1BCA6F4C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632" y="2166256"/>
            <a:ext cx="2171010" cy="383119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lanning Center: Church Management Software">
            <a:extLst>
              <a:ext uri="{FF2B5EF4-FFF2-40B4-BE49-F238E27FC236}">
                <a16:creationId xmlns:a16="http://schemas.microsoft.com/office/drawing/2014/main" id="{E471DA7E-F6FB-4B11-9109-FB047D7BDC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9759" y="1948544"/>
            <a:ext cx="1649791" cy="121705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Giphy Dance Tenor Tina Belcher - others png download - 525*700 - Free  Transparent Giphy png Download. - Clip Art Library">
            <a:extLst>
              <a:ext uri="{FF2B5EF4-FFF2-40B4-BE49-F238E27FC236}">
                <a16:creationId xmlns:a16="http://schemas.microsoft.com/office/drawing/2014/main" id="{4F6559BD-2D57-4C6F-8C09-1F38D48897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04165" y="1828800"/>
            <a:ext cx="36576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lumber Party Clipart | Pajama party, Party clipart, Pijama party">
            <a:extLst>
              <a:ext uri="{FF2B5EF4-FFF2-40B4-BE49-F238E27FC236}">
                <a16:creationId xmlns:a16="http://schemas.microsoft.com/office/drawing/2014/main" id="{F05A1022-71F7-4214-BFB7-A99CBF851B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6886" y="1948544"/>
            <a:ext cx="1285835" cy="1164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7911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74225A-D67D-4484-BD7D-C498766DC977}"/>
              </a:ext>
            </a:extLst>
          </p:cNvPr>
          <p:cNvSpPr txBox="1"/>
          <p:nvPr/>
        </p:nvSpPr>
        <p:spPr>
          <a:xfrm>
            <a:off x="4701908" y="1750558"/>
            <a:ext cx="6501372" cy="523220"/>
          </a:xfrm>
          <a:prstGeom prst="rect">
            <a:avLst/>
          </a:prstGeom>
          <a:noFill/>
        </p:spPr>
        <p:txBody>
          <a:bodyPr wrap="square" rtlCol="0">
            <a:spAutoFit/>
          </a:bodyPr>
          <a:lstStyle/>
          <a:p>
            <a:r>
              <a:rPr lang="en-US" sz="2800" b="1" dirty="0">
                <a:solidFill>
                  <a:srgbClr val="21386E"/>
                </a:solidFill>
                <a:latin typeface="Century Gothic" panose="020B0502020202020204" pitchFamily="34" charset="0"/>
              </a:rPr>
              <a:t>Engagement Best Practices</a:t>
            </a:r>
          </a:p>
        </p:txBody>
      </p:sp>
      <p:sp>
        <p:nvSpPr>
          <p:cNvPr id="8" name="TextBox 7">
            <a:extLst>
              <a:ext uri="{FF2B5EF4-FFF2-40B4-BE49-F238E27FC236}">
                <a16:creationId xmlns:a16="http://schemas.microsoft.com/office/drawing/2014/main" id="{8431F6E2-B203-4FC1-BF6F-B06211FDD797}"/>
              </a:ext>
            </a:extLst>
          </p:cNvPr>
          <p:cNvSpPr txBox="1"/>
          <p:nvPr/>
        </p:nvSpPr>
        <p:spPr>
          <a:xfrm>
            <a:off x="4701908" y="1074938"/>
            <a:ext cx="6501372" cy="707886"/>
          </a:xfrm>
          <a:prstGeom prst="rect">
            <a:avLst/>
          </a:prstGeom>
          <a:noFill/>
        </p:spPr>
        <p:txBody>
          <a:bodyPr wrap="square" rtlCol="0">
            <a:spAutoFit/>
          </a:bodyPr>
          <a:lstStyle/>
          <a:p>
            <a:r>
              <a:rPr lang="en-US" sz="4000" b="1" dirty="0">
                <a:solidFill>
                  <a:srgbClr val="21386E"/>
                </a:solidFill>
                <a:latin typeface="Century Gothic" panose="020B0502020202020204" pitchFamily="34" charset="0"/>
              </a:rPr>
              <a:t>Sue Evans</a:t>
            </a:r>
          </a:p>
        </p:txBody>
      </p:sp>
      <p:graphicFrame>
        <p:nvGraphicFramePr>
          <p:cNvPr id="6" name="Table 8">
            <a:extLst>
              <a:ext uri="{FF2B5EF4-FFF2-40B4-BE49-F238E27FC236}">
                <a16:creationId xmlns:a16="http://schemas.microsoft.com/office/drawing/2014/main" id="{59F21F79-B301-472E-AB17-ABE32CF66EED}"/>
              </a:ext>
            </a:extLst>
          </p:cNvPr>
          <p:cNvGraphicFramePr>
            <a:graphicFrameLocks noGrp="1"/>
          </p:cNvGraphicFramePr>
          <p:nvPr/>
        </p:nvGraphicFramePr>
        <p:xfrm>
          <a:off x="683592" y="2888387"/>
          <a:ext cx="10898808" cy="3169920"/>
        </p:xfrm>
        <a:graphic>
          <a:graphicData uri="http://schemas.openxmlformats.org/drawingml/2006/table">
            <a:tbl>
              <a:tblPr firstRow="1" bandRow="1">
                <a:tableStyleId>{5C22544A-7EE6-4342-B048-85BDC9FD1C3A}</a:tableStyleId>
              </a:tblPr>
              <a:tblGrid>
                <a:gridCol w="5449404">
                  <a:extLst>
                    <a:ext uri="{9D8B030D-6E8A-4147-A177-3AD203B41FA5}">
                      <a16:colId xmlns:a16="http://schemas.microsoft.com/office/drawing/2014/main" val="519164100"/>
                    </a:ext>
                  </a:extLst>
                </a:gridCol>
                <a:gridCol w="5449404">
                  <a:extLst>
                    <a:ext uri="{9D8B030D-6E8A-4147-A177-3AD203B41FA5}">
                      <a16:colId xmlns:a16="http://schemas.microsoft.com/office/drawing/2014/main" val="2377065718"/>
                    </a:ext>
                  </a:extLst>
                </a:gridCol>
              </a:tblGrid>
              <a:tr h="5486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21386E"/>
                          </a:solidFill>
                          <a:latin typeface="Century Gothic" panose="020B0502020202020204" pitchFamily="34" charset="0"/>
                        </a:rPr>
                        <a:t>Meeting Strategies </a:t>
                      </a:r>
                      <a:r>
                        <a:rPr lang="en-US" sz="1000" dirty="0">
                          <a:solidFill>
                            <a:srgbClr val="21386E"/>
                          </a:solidFill>
                          <a:latin typeface="Century Gothic" panose="020B0502020202020204" pitchFamily="34" charset="0"/>
                        </a:rPr>
                        <a:t>(Huddles, Team Meetings etc.)</a:t>
                      </a:r>
                      <a:endParaRPr lang="en-US" dirty="0">
                        <a:solidFill>
                          <a:srgbClr val="21386E"/>
                        </a:solidFill>
                        <a:latin typeface="Century Gothic" panose="020B0502020202020204" pitchFamily="34" charset="0"/>
                      </a:endParaRPr>
                    </a:p>
                  </a:txBody>
                  <a:tcPr marL="137160" marR="137160" marT="137160" marB="137160">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21386E"/>
                          </a:solidFill>
                          <a:latin typeface="Century Gothic" panose="020B0502020202020204" pitchFamily="34" charset="0"/>
                        </a:rPr>
                        <a:t>Non-Meeting Strategies</a:t>
                      </a:r>
                    </a:p>
                  </a:txBody>
                  <a:tcPr marL="137160" marR="137160" marT="137160" marB="137160">
                    <a:solidFill>
                      <a:schemeClr val="bg1"/>
                    </a:solidFill>
                  </a:tcPr>
                </a:tc>
                <a:extLst>
                  <a:ext uri="{0D108BD9-81ED-4DB2-BD59-A6C34878D82A}">
                    <a16:rowId xmlns:a16="http://schemas.microsoft.com/office/drawing/2014/main" val="3786527191"/>
                  </a:ext>
                </a:extLst>
              </a:tr>
              <a:tr h="370840">
                <a:tc>
                  <a:txBody>
                    <a:bodyPr/>
                    <a:lstStyle/>
                    <a:p>
                      <a:pPr marL="628650" lvl="0" indent="-285750" fontAlgn="ctr">
                        <a:buFont typeface="Arial" panose="020B0604020202020204" pitchFamily="34" charset="0"/>
                        <a:buChar char="•"/>
                      </a:pPr>
                      <a:r>
                        <a:rPr lang="en-US" sz="1400" b="1" dirty="0">
                          <a:latin typeface="Calibri" panose="020F0502020204030204" pitchFamily="34" charset="0"/>
                        </a:rPr>
                        <a:t>Included funny memes and Bitmoji’s</a:t>
                      </a:r>
                    </a:p>
                    <a:p>
                      <a:pPr marL="628650" lvl="0" indent="-285750" fontAlgn="ctr">
                        <a:buFont typeface="Arial" panose="020B0604020202020204" pitchFamily="34" charset="0"/>
                        <a:buChar char="•"/>
                      </a:pPr>
                      <a:endParaRPr lang="en-US" sz="1400" b="1" dirty="0">
                        <a:latin typeface="Calibri" panose="020F0502020204030204" pitchFamily="34" charset="0"/>
                      </a:endParaRPr>
                    </a:p>
                    <a:p>
                      <a:pPr marL="628650" lvl="0" indent="-285750" fontAlgn="ctr">
                        <a:buFont typeface="Arial" panose="020B0604020202020204" pitchFamily="34" charset="0"/>
                        <a:buChar char="•"/>
                      </a:pPr>
                      <a:r>
                        <a:rPr lang="en-US" sz="1400" b="1" dirty="0">
                          <a:latin typeface="Calibri" panose="020F0502020204030204" pitchFamily="34" charset="0"/>
                        </a:rPr>
                        <a:t>Call Out Leaders (High-Performers, Rock Stars)</a:t>
                      </a:r>
                    </a:p>
                    <a:p>
                      <a:pPr marL="628650" lvl="0" indent="-285750" fontAlgn="ctr">
                        <a:buFont typeface="Arial" panose="020B0604020202020204" pitchFamily="34" charset="0"/>
                        <a:buChar char="•"/>
                      </a:pPr>
                      <a:endParaRPr lang="en-US" sz="1400" b="1" dirty="0">
                        <a:latin typeface="Calibri" panose="020F0502020204030204" pitchFamily="34" charset="0"/>
                      </a:endParaRPr>
                    </a:p>
                    <a:p>
                      <a:pPr marL="628650" lvl="0" indent="-285750" fontAlgn="ctr">
                        <a:buFont typeface="Arial" panose="020B0604020202020204" pitchFamily="34" charset="0"/>
                        <a:buChar char="•"/>
                      </a:pPr>
                      <a:r>
                        <a:rPr lang="en-US" sz="1400" b="1" dirty="0">
                          <a:latin typeface="Calibri" panose="020F0502020204030204" pitchFamily="34" charset="0"/>
                        </a:rPr>
                        <a:t>Reinforce competitive environments (Demo: Ulysses Competition)</a:t>
                      </a:r>
                    </a:p>
                    <a:p>
                      <a:pPr marL="628650" lvl="0" indent="-285750" fontAlgn="ctr">
                        <a:buFont typeface="Arial" panose="020B0604020202020204" pitchFamily="34" charset="0"/>
                        <a:buChar char="•"/>
                      </a:pPr>
                      <a:endParaRPr lang="en-US" sz="1400" b="1" dirty="0">
                        <a:latin typeface="Calibri" panose="020F0502020204030204" pitchFamily="34" charset="0"/>
                      </a:endParaRPr>
                    </a:p>
                    <a:p>
                      <a:pPr marL="628650" lvl="0" indent="-285750" fontAlgn="ctr">
                        <a:buFont typeface="Arial" panose="020B0604020202020204" pitchFamily="34" charset="0"/>
                        <a:buChar char="•"/>
                      </a:pPr>
                      <a:r>
                        <a:rPr lang="en-US" sz="1400" b="1" dirty="0">
                          <a:latin typeface="Calibri" panose="020F0502020204030204" pitchFamily="34" charset="0"/>
                        </a:rPr>
                        <a:t>Post-stats in daily huddle channel</a:t>
                      </a:r>
                    </a:p>
                    <a:p>
                      <a:pPr marL="628650" lvl="0" indent="-285750" fontAlgn="ctr">
                        <a:buFont typeface="Arial" panose="020B0604020202020204" pitchFamily="34" charset="0"/>
                        <a:buChar char="•"/>
                      </a:pPr>
                      <a:endParaRPr lang="en-US" sz="1400" b="1" dirty="0">
                        <a:latin typeface="Calibri" panose="020F0502020204030204" pitchFamily="34" charset="0"/>
                      </a:endParaRPr>
                    </a:p>
                    <a:p>
                      <a:pPr marL="628650" lvl="0" indent="-285750" fontAlgn="ctr">
                        <a:buFont typeface="Arial" panose="020B0604020202020204" pitchFamily="34" charset="0"/>
                        <a:buChar char="•"/>
                      </a:pPr>
                      <a:r>
                        <a:rPr lang="en-US" sz="1400" b="1" dirty="0">
                          <a:latin typeface="Calibri" panose="020F0502020204030204" pitchFamily="34" charset="0"/>
                        </a:rPr>
                        <a:t>Perfect Call Spotlight: Acknowledging agents exceptional use of Ulysses strategies (Demo)</a:t>
                      </a:r>
                    </a:p>
                  </a:txBody>
                  <a:tcPr marL="0" marR="137160" marT="137160" marB="137160">
                    <a:noFill/>
                  </a:tcPr>
                </a:tc>
                <a:tc>
                  <a:txBody>
                    <a:bodyPr/>
                    <a:lstStyle/>
                    <a:p>
                      <a:pPr marL="628650" lvl="0" indent="-285750" fontAlgn="ctr">
                        <a:buFont typeface="Arial" panose="020B0604020202020204" pitchFamily="34" charset="0"/>
                        <a:buChar char="•"/>
                      </a:pPr>
                      <a:r>
                        <a:rPr lang="en-US" sz="1400" b="1" dirty="0">
                          <a:latin typeface="Calibri" panose="020F0502020204030204" pitchFamily="34" charset="0"/>
                        </a:rPr>
                        <a:t>Individual recognition and greetings to agents every morning on MS Teams</a:t>
                      </a:r>
                    </a:p>
                    <a:p>
                      <a:pPr marL="628650" indent="-285750" fontAlgn="ctr">
                        <a:buFont typeface="Arial" panose="020B0604020202020204" pitchFamily="34" charset="0"/>
                        <a:buChar char="•"/>
                      </a:pPr>
                      <a:endParaRPr lang="en-US" sz="1400" b="1" dirty="0">
                        <a:latin typeface="Calibri" panose="020F0502020204030204" pitchFamily="34" charset="0"/>
                      </a:endParaRPr>
                    </a:p>
                    <a:p>
                      <a:pPr marL="628650" indent="-285750" fontAlgn="ctr">
                        <a:buFont typeface="Arial" panose="020B0604020202020204" pitchFamily="34" charset="0"/>
                        <a:buChar char="•"/>
                      </a:pPr>
                      <a:r>
                        <a:rPr lang="en-US" sz="1400" b="1" dirty="0">
                          <a:latin typeface="Calibri" panose="020F0502020204030204" pitchFamily="34" charset="0"/>
                        </a:rPr>
                        <a:t>One huddle a week is dedicated to non work-related activity (Demo: Meditation via Calm app)</a:t>
                      </a:r>
                    </a:p>
                    <a:p>
                      <a:pPr marL="628650" indent="-285750" fontAlgn="ctr">
                        <a:buFont typeface="Arial" panose="020B0604020202020204" pitchFamily="34" charset="0"/>
                        <a:buChar char="•"/>
                      </a:pPr>
                      <a:endParaRPr lang="en-US" sz="1400" b="1" dirty="0">
                        <a:latin typeface="Calibri" panose="020F0502020204030204" pitchFamily="34" charset="0"/>
                      </a:endParaRPr>
                    </a:p>
                    <a:p>
                      <a:pPr marL="628650" indent="-285750" fontAlgn="ctr">
                        <a:buFont typeface="Arial" panose="020B0604020202020204" pitchFamily="34" charset="0"/>
                        <a:buChar char="•"/>
                      </a:pPr>
                      <a:r>
                        <a:rPr lang="en-US" sz="1400" b="1" dirty="0">
                          <a:latin typeface="Calibri" panose="020F0502020204030204" pitchFamily="34" charset="0"/>
                        </a:rPr>
                        <a:t>10min “Virtual Water Cooler”: Agents join meeting on gallery view to chat with one another</a:t>
                      </a:r>
                    </a:p>
                    <a:p>
                      <a:pPr marL="628650" indent="-285750" fontAlgn="ctr">
                        <a:buFont typeface="Arial" panose="020B0604020202020204" pitchFamily="34" charset="0"/>
                        <a:buChar char="•"/>
                      </a:pPr>
                      <a:endParaRPr lang="en-US" sz="1400" b="1" dirty="0">
                        <a:latin typeface="Calibri" panose="020F0502020204030204" pitchFamily="34" charset="0"/>
                      </a:endParaRPr>
                    </a:p>
                    <a:p>
                      <a:pPr marL="628650" indent="-285750" fontAlgn="ctr">
                        <a:buFont typeface="Arial" panose="020B0604020202020204" pitchFamily="34" charset="0"/>
                        <a:buChar char="•"/>
                      </a:pPr>
                      <a:r>
                        <a:rPr lang="en-US" sz="1400" b="1" dirty="0">
                          <a:latin typeface="Calibri" panose="020F0502020204030204" pitchFamily="34" charset="0"/>
                        </a:rPr>
                        <a:t>Team Chat: Silly chat, memes</a:t>
                      </a:r>
                    </a:p>
                  </a:txBody>
                  <a:tcPr marL="0" marR="137160" marT="137160" marB="137160">
                    <a:noFill/>
                  </a:tcPr>
                </a:tc>
                <a:extLst>
                  <a:ext uri="{0D108BD9-81ED-4DB2-BD59-A6C34878D82A}">
                    <a16:rowId xmlns:a16="http://schemas.microsoft.com/office/drawing/2014/main" val="3235392683"/>
                  </a:ext>
                </a:extLst>
              </a:tr>
            </a:tbl>
          </a:graphicData>
        </a:graphic>
      </p:graphicFrame>
      <p:pic>
        <p:nvPicPr>
          <p:cNvPr id="1028" name="Picture 4" descr="Premium Happy office workers jumping up Illustration download in PNG &amp;  Vector format">
            <a:extLst>
              <a:ext uri="{FF2B5EF4-FFF2-40B4-BE49-F238E27FC236}">
                <a16:creationId xmlns:a16="http://schemas.microsoft.com/office/drawing/2014/main" id="{A67BE867-62BF-4120-BD66-DE99F0894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184" y="534205"/>
            <a:ext cx="4183232" cy="24479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F8B58C5-AB39-42B7-9C54-2056B36C05C3}"/>
              </a:ext>
            </a:extLst>
          </p:cNvPr>
          <p:cNvPicPr/>
          <p:nvPr/>
        </p:nvPicPr>
        <p:blipFill>
          <a:blip r:embed="rId4"/>
          <a:stretch>
            <a:fillRect/>
          </a:stretch>
        </p:blipFill>
        <p:spPr>
          <a:xfrm>
            <a:off x="5159661" y="3936000"/>
            <a:ext cx="973335" cy="809841"/>
          </a:xfrm>
          <a:prstGeom prst="rect">
            <a:avLst/>
          </a:prstGeom>
        </p:spPr>
      </p:pic>
      <p:pic>
        <p:nvPicPr>
          <p:cNvPr id="13" name="Picture 12">
            <a:extLst>
              <a:ext uri="{FF2B5EF4-FFF2-40B4-BE49-F238E27FC236}">
                <a16:creationId xmlns:a16="http://schemas.microsoft.com/office/drawing/2014/main" id="{297F3BF3-03A5-46FD-861C-5411233F57B8}"/>
              </a:ext>
            </a:extLst>
          </p:cNvPr>
          <p:cNvPicPr/>
          <p:nvPr/>
        </p:nvPicPr>
        <p:blipFill>
          <a:blip r:embed="rId5"/>
          <a:stretch>
            <a:fillRect/>
          </a:stretch>
        </p:blipFill>
        <p:spPr>
          <a:xfrm>
            <a:off x="7473408" y="5769175"/>
            <a:ext cx="958372" cy="877887"/>
          </a:xfrm>
          <a:prstGeom prst="rect">
            <a:avLst/>
          </a:prstGeom>
        </p:spPr>
      </p:pic>
      <p:pic>
        <p:nvPicPr>
          <p:cNvPr id="15" name="Picture 14">
            <a:extLst>
              <a:ext uri="{FF2B5EF4-FFF2-40B4-BE49-F238E27FC236}">
                <a16:creationId xmlns:a16="http://schemas.microsoft.com/office/drawing/2014/main" id="{B38DDA90-3BD7-4B4B-866E-DE2BFAD87D29}"/>
              </a:ext>
            </a:extLst>
          </p:cNvPr>
          <p:cNvPicPr/>
          <p:nvPr/>
        </p:nvPicPr>
        <p:blipFill>
          <a:blip r:embed="rId6"/>
          <a:stretch>
            <a:fillRect/>
          </a:stretch>
        </p:blipFill>
        <p:spPr>
          <a:xfrm>
            <a:off x="487042" y="3844138"/>
            <a:ext cx="481965" cy="1190625"/>
          </a:xfrm>
          <a:prstGeom prst="rect">
            <a:avLst/>
          </a:prstGeom>
        </p:spPr>
      </p:pic>
      <p:pic>
        <p:nvPicPr>
          <p:cNvPr id="22" name="Picture 21">
            <a:extLst>
              <a:ext uri="{FF2B5EF4-FFF2-40B4-BE49-F238E27FC236}">
                <a16:creationId xmlns:a16="http://schemas.microsoft.com/office/drawing/2014/main" id="{EF554947-B266-40D4-AE19-475B113F8E4F}"/>
              </a:ext>
            </a:extLst>
          </p:cNvPr>
          <p:cNvPicPr/>
          <p:nvPr/>
        </p:nvPicPr>
        <p:blipFill>
          <a:blip r:embed="rId7"/>
          <a:stretch>
            <a:fillRect/>
          </a:stretch>
        </p:blipFill>
        <p:spPr>
          <a:xfrm>
            <a:off x="11295366" y="4168198"/>
            <a:ext cx="819183" cy="877887"/>
          </a:xfrm>
          <a:prstGeom prst="rect">
            <a:avLst/>
          </a:prstGeom>
        </p:spPr>
      </p:pic>
      <p:pic>
        <p:nvPicPr>
          <p:cNvPr id="24" name="Picture 23">
            <a:extLst>
              <a:ext uri="{FF2B5EF4-FFF2-40B4-BE49-F238E27FC236}">
                <a16:creationId xmlns:a16="http://schemas.microsoft.com/office/drawing/2014/main" id="{0A8F8F41-2E26-4DA3-A180-0E58800BF41A}"/>
              </a:ext>
            </a:extLst>
          </p:cNvPr>
          <p:cNvPicPr/>
          <p:nvPr/>
        </p:nvPicPr>
        <p:blipFill>
          <a:blip r:embed="rId8"/>
          <a:stretch>
            <a:fillRect/>
          </a:stretch>
        </p:blipFill>
        <p:spPr>
          <a:xfrm>
            <a:off x="11085512" y="2595607"/>
            <a:ext cx="993775" cy="1019810"/>
          </a:xfrm>
          <a:prstGeom prst="rect">
            <a:avLst/>
          </a:prstGeom>
        </p:spPr>
      </p:pic>
      <p:pic>
        <p:nvPicPr>
          <p:cNvPr id="25" name="Picture 24">
            <a:extLst>
              <a:ext uri="{FF2B5EF4-FFF2-40B4-BE49-F238E27FC236}">
                <a16:creationId xmlns:a16="http://schemas.microsoft.com/office/drawing/2014/main" id="{C3771221-6707-4E63-B313-2199930FF0BC}"/>
              </a:ext>
            </a:extLst>
          </p:cNvPr>
          <p:cNvPicPr/>
          <p:nvPr/>
        </p:nvPicPr>
        <p:blipFill>
          <a:blip r:embed="rId9"/>
          <a:stretch>
            <a:fillRect/>
          </a:stretch>
        </p:blipFill>
        <p:spPr>
          <a:xfrm>
            <a:off x="9921290" y="5094328"/>
            <a:ext cx="1076325" cy="1113790"/>
          </a:xfrm>
          <a:prstGeom prst="rect">
            <a:avLst/>
          </a:prstGeom>
        </p:spPr>
      </p:pic>
      <p:pic>
        <p:nvPicPr>
          <p:cNvPr id="28" name="Picture 27">
            <a:extLst>
              <a:ext uri="{FF2B5EF4-FFF2-40B4-BE49-F238E27FC236}">
                <a16:creationId xmlns:a16="http://schemas.microsoft.com/office/drawing/2014/main" id="{BD9F10DB-8FA8-417C-A6B3-095F2E167A66}"/>
              </a:ext>
            </a:extLst>
          </p:cNvPr>
          <p:cNvPicPr/>
          <p:nvPr/>
        </p:nvPicPr>
        <p:blipFill>
          <a:blip r:embed="rId10"/>
          <a:stretch>
            <a:fillRect/>
          </a:stretch>
        </p:blipFill>
        <p:spPr>
          <a:xfrm>
            <a:off x="3298398" y="5769175"/>
            <a:ext cx="958373" cy="978375"/>
          </a:xfrm>
          <a:prstGeom prst="rect">
            <a:avLst/>
          </a:prstGeom>
        </p:spPr>
      </p:pic>
    </p:spTree>
    <p:extLst>
      <p:ext uri="{BB962C8B-B14F-4D97-AF65-F5344CB8AC3E}">
        <p14:creationId xmlns:p14="http://schemas.microsoft.com/office/powerpoint/2010/main" val="2990748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6DFF551-8BB2-4552-B8DA-72339022ACCB}"/>
              </a:ext>
            </a:extLst>
          </p:cNvPr>
          <p:cNvPicPr>
            <a:picLocks noChangeAspect="1"/>
          </p:cNvPicPr>
          <p:nvPr/>
        </p:nvPicPr>
        <p:blipFill>
          <a:blip r:embed="rId3"/>
          <a:stretch>
            <a:fillRect/>
          </a:stretch>
        </p:blipFill>
        <p:spPr>
          <a:xfrm>
            <a:off x="418290" y="175098"/>
            <a:ext cx="10936206" cy="4307476"/>
          </a:xfrm>
          <a:prstGeom prst="rect">
            <a:avLst/>
          </a:prstGeom>
        </p:spPr>
      </p:pic>
      <p:pic>
        <p:nvPicPr>
          <p:cNvPr id="16" name="Picture 15">
            <a:extLst>
              <a:ext uri="{FF2B5EF4-FFF2-40B4-BE49-F238E27FC236}">
                <a16:creationId xmlns:a16="http://schemas.microsoft.com/office/drawing/2014/main" id="{4B247A23-1AAB-4572-972D-0339B0AE2D02}"/>
              </a:ext>
            </a:extLst>
          </p:cNvPr>
          <p:cNvPicPr>
            <a:picLocks noChangeAspect="1"/>
          </p:cNvPicPr>
          <p:nvPr/>
        </p:nvPicPr>
        <p:blipFill>
          <a:blip r:embed="rId4"/>
          <a:stretch>
            <a:fillRect/>
          </a:stretch>
        </p:blipFill>
        <p:spPr>
          <a:xfrm>
            <a:off x="5376227" y="4705485"/>
            <a:ext cx="3453319" cy="1976066"/>
          </a:xfrm>
          <a:prstGeom prst="rect">
            <a:avLst/>
          </a:prstGeom>
        </p:spPr>
      </p:pic>
      <p:pic>
        <p:nvPicPr>
          <p:cNvPr id="17" name="Picture 16">
            <a:extLst>
              <a:ext uri="{FF2B5EF4-FFF2-40B4-BE49-F238E27FC236}">
                <a16:creationId xmlns:a16="http://schemas.microsoft.com/office/drawing/2014/main" id="{F9167502-D45D-4F53-8A71-78A5B8882D53}"/>
              </a:ext>
            </a:extLst>
          </p:cNvPr>
          <p:cNvPicPr>
            <a:picLocks noChangeAspect="1"/>
          </p:cNvPicPr>
          <p:nvPr/>
        </p:nvPicPr>
        <p:blipFill>
          <a:blip r:embed="rId5"/>
          <a:stretch>
            <a:fillRect/>
          </a:stretch>
        </p:blipFill>
        <p:spPr>
          <a:xfrm>
            <a:off x="480928" y="4706836"/>
            <a:ext cx="4164177" cy="1976066"/>
          </a:xfrm>
          <a:prstGeom prst="rect">
            <a:avLst/>
          </a:prstGeom>
        </p:spPr>
      </p:pic>
      <p:pic>
        <p:nvPicPr>
          <p:cNvPr id="18" name="Picture 17">
            <a:extLst>
              <a:ext uri="{FF2B5EF4-FFF2-40B4-BE49-F238E27FC236}">
                <a16:creationId xmlns:a16="http://schemas.microsoft.com/office/drawing/2014/main" id="{3C2D52EA-A1BD-4E62-9FC5-4E6DDBE880F3}"/>
              </a:ext>
            </a:extLst>
          </p:cNvPr>
          <p:cNvPicPr>
            <a:picLocks noChangeAspect="1"/>
          </p:cNvPicPr>
          <p:nvPr/>
        </p:nvPicPr>
        <p:blipFill>
          <a:blip r:embed="rId6"/>
          <a:stretch>
            <a:fillRect/>
          </a:stretch>
        </p:blipFill>
        <p:spPr>
          <a:xfrm>
            <a:off x="9560668" y="4654784"/>
            <a:ext cx="1713689" cy="2026767"/>
          </a:xfrm>
          <a:prstGeom prst="rect">
            <a:avLst/>
          </a:prstGeom>
        </p:spPr>
      </p:pic>
    </p:spTree>
    <p:extLst>
      <p:ext uri="{BB962C8B-B14F-4D97-AF65-F5344CB8AC3E}">
        <p14:creationId xmlns:p14="http://schemas.microsoft.com/office/powerpoint/2010/main" val="3503297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F5A5878-CE1D-4366-BEBE-0673A3894665}"/>
              </a:ext>
            </a:extLst>
          </p:cNvPr>
          <p:cNvSpPr txBox="1"/>
          <p:nvPr/>
        </p:nvSpPr>
        <p:spPr>
          <a:xfrm>
            <a:off x="0" y="195514"/>
            <a:ext cx="12191999" cy="6370975"/>
          </a:xfrm>
          <a:prstGeom prst="rect">
            <a:avLst/>
          </a:prstGeom>
          <a:noFill/>
        </p:spPr>
        <p:txBody>
          <a:bodyPr wrap="square" rtlCol="0">
            <a:spAutoFit/>
          </a:bodyPr>
          <a:lstStyle/>
          <a:p>
            <a:pPr algn="ctr"/>
            <a:r>
              <a:rPr lang="en-US" sz="2400" b="1" dirty="0">
                <a:latin typeface="Georgia" panose="02040502050405020303" pitchFamily="18" charset="0"/>
              </a:rPr>
              <a:t>~Ulysses Competition~</a:t>
            </a:r>
            <a:r>
              <a:rPr lang="en-US" sz="2400" dirty="0">
                <a:latin typeface="Georgia" panose="02040502050405020303" pitchFamily="18" charset="0"/>
              </a:rPr>
              <a:t> </a:t>
            </a:r>
          </a:p>
          <a:p>
            <a:endParaRPr lang="en-US" sz="2400" b="1" dirty="0">
              <a:latin typeface="Georgia" panose="02040502050405020303" pitchFamily="18" charset="0"/>
            </a:endParaRPr>
          </a:p>
          <a:p>
            <a:r>
              <a:rPr lang="en-US" sz="2400" b="1" dirty="0">
                <a:solidFill>
                  <a:srgbClr val="0000FF"/>
                </a:solidFill>
                <a:latin typeface="Georgia" panose="02040502050405020303" pitchFamily="18" charset="0"/>
              </a:rPr>
              <a:t>A</a:t>
            </a:r>
            <a:r>
              <a:rPr lang="en-US" sz="2400" b="1" dirty="0">
                <a:latin typeface="Georgia" panose="02040502050405020303" pitchFamily="18" charset="0"/>
              </a:rPr>
              <a:t>cknowledge</a:t>
            </a:r>
            <a:r>
              <a:rPr lang="en-US" sz="2400" dirty="0">
                <a:latin typeface="Georgia" panose="02040502050405020303" pitchFamily="18" charset="0"/>
              </a:rPr>
              <a:t> </a:t>
            </a:r>
          </a:p>
          <a:p>
            <a:endParaRPr lang="en-US" sz="2400" dirty="0">
              <a:latin typeface="Georgia" panose="02040502050405020303" pitchFamily="18" charset="0"/>
            </a:endParaRPr>
          </a:p>
          <a:p>
            <a:r>
              <a:rPr lang="en-US" sz="2400" b="1" dirty="0">
                <a:solidFill>
                  <a:srgbClr val="0000FF"/>
                </a:solidFill>
                <a:latin typeface="Georgia" panose="02040502050405020303" pitchFamily="18" charset="0"/>
              </a:rPr>
              <a:t>I</a:t>
            </a:r>
            <a:r>
              <a:rPr lang="en-US" sz="2400" b="1" dirty="0">
                <a:latin typeface="Georgia" panose="02040502050405020303" pitchFamily="18" charset="0"/>
              </a:rPr>
              <a:t> can</a:t>
            </a:r>
            <a:r>
              <a:rPr lang="en-US" sz="2400" dirty="0">
                <a:latin typeface="Georgia" panose="02040502050405020303" pitchFamily="18" charset="0"/>
              </a:rPr>
              <a:t> </a:t>
            </a:r>
          </a:p>
          <a:p>
            <a:endParaRPr lang="en-US" sz="2400" dirty="0">
              <a:latin typeface="Georgia" panose="02040502050405020303" pitchFamily="18" charset="0"/>
            </a:endParaRPr>
          </a:p>
          <a:p>
            <a:r>
              <a:rPr lang="en-US" sz="2400" b="1" dirty="0">
                <a:solidFill>
                  <a:srgbClr val="0000FF"/>
                </a:solidFill>
                <a:latin typeface="Georgia" panose="02040502050405020303" pitchFamily="18" charset="0"/>
              </a:rPr>
              <a:t>T</a:t>
            </a:r>
            <a:r>
              <a:rPr lang="en-US" sz="2400" b="1" dirty="0">
                <a:latin typeface="Georgia" panose="02040502050405020303" pitchFamily="18" charset="0"/>
              </a:rPr>
              <a:t>ransition to Probing</a:t>
            </a:r>
          </a:p>
          <a:p>
            <a:endParaRPr lang="en-US" sz="2400" dirty="0">
              <a:solidFill>
                <a:srgbClr val="7030A0"/>
              </a:solidFill>
              <a:latin typeface="Georgia" panose="02040502050405020303" pitchFamily="18" charset="0"/>
            </a:endParaRPr>
          </a:p>
          <a:p>
            <a:r>
              <a:rPr lang="en-US" sz="2400" b="1" dirty="0">
                <a:solidFill>
                  <a:srgbClr val="0000FF"/>
                </a:solidFill>
                <a:latin typeface="Georgia" panose="02040502050405020303" pitchFamily="18" charset="0"/>
              </a:rPr>
              <a:t>P</a:t>
            </a:r>
            <a:r>
              <a:rPr lang="en-US" sz="2400" b="1" dirty="0">
                <a:latin typeface="Georgia" panose="02040502050405020303" pitchFamily="18" charset="0"/>
              </a:rPr>
              <a:t>robing</a:t>
            </a:r>
          </a:p>
          <a:p>
            <a:endParaRPr lang="en-US" sz="2400" b="1" dirty="0">
              <a:latin typeface="Georgia" panose="02040502050405020303" pitchFamily="18" charset="0"/>
            </a:endParaRPr>
          </a:p>
          <a:p>
            <a:r>
              <a:rPr lang="en-US" sz="2400" b="1" dirty="0">
                <a:solidFill>
                  <a:srgbClr val="0000FF"/>
                </a:solidFill>
                <a:latin typeface="Georgia" panose="02040502050405020303" pitchFamily="18" charset="0"/>
              </a:rPr>
              <a:t>S</a:t>
            </a:r>
            <a:r>
              <a:rPr lang="en-US" sz="2400" b="1" dirty="0">
                <a:latin typeface="Georgia" panose="02040502050405020303" pitchFamily="18" charset="0"/>
              </a:rPr>
              <a:t>olutions with Options</a:t>
            </a:r>
          </a:p>
          <a:p>
            <a:endParaRPr lang="en-US" sz="2400" b="1" dirty="0">
              <a:latin typeface="Georgia" panose="02040502050405020303" pitchFamily="18" charset="0"/>
            </a:endParaRPr>
          </a:p>
          <a:p>
            <a:r>
              <a:rPr lang="en-US" sz="2400" b="1" dirty="0">
                <a:solidFill>
                  <a:srgbClr val="0000FF"/>
                </a:solidFill>
                <a:latin typeface="Georgia" panose="02040502050405020303" pitchFamily="18" charset="0"/>
              </a:rPr>
              <a:t>R</a:t>
            </a:r>
            <a:r>
              <a:rPr lang="en-US" sz="2400" b="1" dirty="0">
                <a:latin typeface="Georgia" panose="02040502050405020303" pitchFamily="18" charset="0"/>
              </a:rPr>
              <a:t>ecap</a:t>
            </a:r>
          </a:p>
          <a:p>
            <a:endParaRPr lang="en-US" sz="2400" b="1" dirty="0">
              <a:latin typeface="Georgia" panose="02040502050405020303" pitchFamily="18" charset="0"/>
            </a:endParaRPr>
          </a:p>
          <a:p>
            <a:r>
              <a:rPr lang="en-US" sz="2400" b="1" dirty="0">
                <a:solidFill>
                  <a:srgbClr val="0000FF"/>
                </a:solidFill>
                <a:latin typeface="Georgia" panose="02040502050405020303" pitchFamily="18" charset="0"/>
              </a:rPr>
              <a:t>Ad</a:t>
            </a:r>
            <a:r>
              <a:rPr lang="en-US" sz="2400" b="1" dirty="0">
                <a:latin typeface="Georgia" panose="02040502050405020303" pitchFamily="18" charset="0"/>
              </a:rPr>
              <a:t>ditional assistance </a:t>
            </a:r>
          </a:p>
          <a:p>
            <a:endParaRPr lang="en-US" sz="2400" b="1" dirty="0">
              <a:latin typeface="Georgia" panose="02040502050405020303" pitchFamily="18" charset="0"/>
            </a:endParaRPr>
          </a:p>
          <a:p>
            <a:r>
              <a:rPr lang="en-US" sz="2400" b="1" dirty="0">
                <a:solidFill>
                  <a:srgbClr val="0000FF"/>
                </a:solidFill>
                <a:latin typeface="Georgia" panose="02040502050405020303" pitchFamily="18" charset="0"/>
              </a:rPr>
              <a:t>SP</a:t>
            </a:r>
            <a:r>
              <a:rPr lang="en-US" sz="2400" b="1" dirty="0">
                <a:latin typeface="Georgia" panose="02040502050405020303" pitchFamily="18" charset="0"/>
              </a:rPr>
              <a:t>ICES</a:t>
            </a:r>
          </a:p>
        </p:txBody>
      </p:sp>
      <p:pic>
        <p:nvPicPr>
          <p:cNvPr id="9" name="Picture 8" descr="Image">
            <a:extLst>
              <a:ext uri="{FF2B5EF4-FFF2-40B4-BE49-F238E27FC236}">
                <a16:creationId xmlns:a16="http://schemas.microsoft.com/office/drawing/2014/main" id="{1FC9C86D-23B6-4C86-9493-AC032A11C319}"/>
              </a:ext>
            </a:extLst>
          </p:cNvPr>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7899843" y="2188723"/>
            <a:ext cx="4292157" cy="4553792"/>
          </a:xfrm>
          <a:prstGeom prst="rect">
            <a:avLst/>
          </a:prstGeom>
          <a:noFill/>
          <a:ln>
            <a:noFill/>
          </a:ln>
        </p:spPr>
      </p:pic>
      <p:sp>
        <p:nvSpPr>
          <p:cNvPr id="2" name="TextBox 1">
            <a:extLst>
              <a:ext uri="{FF2B5EF4-FFF2-40B4-BE49-F238E27FC236}">
                <a16:creationId xmlns:a16="http://schemas.microsoft.com/office/drawing/2014/main" id="{9C5D5B77-2E27-45A7-B02C-BD9C1E13CDCB}"/>
              </a:ext>
            </a:extLst>
          </p:cNvPr>
          <p:cNvSpPr txBox="1"/>
          <p:nvPr/>
        </p:nvSpPr>
        <p:spPr>
          <a:xfrm>
            <a:off x="4186386" y="1008817"/>
            <a:ext cx="3190672" cy="5355312"/>
          </a:xfrm>
          <a:prstGeom prst="rect">
            <a:avLst/>
          </a:prstGeom>
          <a:noFill/>
        </p:spPr>
        <p:txBody>
          <a:bodyPr wrap="square" rtlCol="0">
            <a:spAutoFit/>
          </a:bodyPr>
          <a:lstStyle/>
          <a:p>
            <a:r>
              <a:rPr lang="en-US" sz="1800" b="1" dirty="0">
                <a:latin typeface="Georgia" panose="02040502050405020303" pitchFamily="18" charset="0"/>
              </a:rPr>
              <a:t>Blanca </a:t>
            </a:r>
            <a:r>
              <a:rPr lang="en-US" sz="1800" b="1" dirty="0">
                <a:solidFill>
                  <a:srgbClr val="0000FF"/>
                </a:solidFill>
                <a:latin typeface="Georgia" panose="02040502050405020303" pitchFamily="18" charset="0"/>
              </a:rPr>
              <a:t>A</a:t>
            </a:r>
          </a:p>
          <a:p>
            <a:r>
              <a:rPr lang="en-US" b="1" dirty="0">
                <a:latin typeface="Georgia" panose="02040502050405020303" pitchFamily="18" charset="0"/>
              </a:rPr>
              <a:t>Suzie </a:t>
            </a:r>
            <a:r>
              <a:rPr lang="en-US" sz="1800" b="1" dirty="0">
                <a:solidFill>
                  <a:srgbClr val="0000FF"/>
                </a:solidFill>
                <a:latin typeface="Georgia" panose="02040502050405020303" pitchFamily="18" charset="0"/>
              </a:rPr>
              <a:t>A</a:t>
            </a:r>
            <a:endParaRPr lang="en-US" b="1" dirty="0">
              <a:latin typeface="Georgia" panose="02040502050405020303" pitchFamily="18" charset="0"/>
            </a:endParaRPr>
          </a:p>
          <a:p>
            <a:r>
              <a:rPr lang="en-US" b="1" dirty="0">
                <a:latin typeface="Georgia" panose="02040502050405020303" pitchFamily="18" charset="0"/>
              </a:rPr>
              <a:t>Sal </a:t>
            </a:r>
            <a:r>
              <a:rPr lang="en-US" sz="1800" b="1" dirty="0">
                <a:solidFill>
                  <a:srgbClr val="0000FF"/>
                </a:solidFill>
                <a:latin typeface="Georgia" panose="02040502050405020303" pitchFamily="18" charset="0"/>
              </a:rPr>
              <a:t>A</a:t>
            </a:r>
            <a:endParaRPr lang="en-US" b="1" dirty="0">
              <a:solidFill>
                <a:srgbClr val="FF0000"/>
              </a:solidFill>
              <a:latin typeface="Georgia" panose="02040502050405020303" pitchFamily="18" charset="0"/>
            </a:endParaRPr>
          </a:p>
          <a:p>
            <a:r>
              <a:rPr lang="en-US" b="1" dirty="0">
                <a:latin typeface="Georgia" panose="02040502050405020303" pitchFamily="18" charset="0"/>
              </a:rPr>
              <a:t>Crystal </a:t>
            </a:r>
            <a:r>
              <a:rPr lang="en-US" sz="1800" b="1" dirty="0">
                <a:solidFill>
                  <a:srgbClr val="0000FF"/>
                </a:solidFill>
                <a:latin typeface="Georgia" panose="02040502050405020303" pitchFamily="18" charset="0"/>
              </a:rPr>
              <a:t>A</a:t>
            </a:r>
            <a:endParaRPr lang="en-US" b="1" dirty="0">
              <a:latin typeface="Georgia" panose="02040502050405020303" pitchFamily="18" charset="0"/>
            </a:endParaRPr>
          </a:p>
          <a:p>
            <a:r>
              <a:rPr lang="en-US" b="1" dirty="0">
                <a:latin typeface="Georgia" panose="02040502050405020303" pitchFamily="18" charset="0"/>
              </a:rPr>
              <a:t>Beverly </a:t>
            </a:r>
            <a:r>
              <a:rPr lang="en-US" sz="1800" b="1" dirty="0">
                <a:solidFill>
                  <a:srgbClr val="0000FF"/>
                </a:solidFill>
                <a:latin typeface="Georgia" panose="02040502050405020303" pitchFamily="18" charset="0"/>
              </a:rPr>
              <a:t>A</a:t>
            </a:r>
            <a:endParaRPr lang="en-US" b="1" dirty="0">
              <a:latin typeface="Georgia" panose="02040502050405020303" pitchFamily="18" charset="0"/>
            </a:endParaRPr>
          </a:p>
          <a:p>
            <a:r>
              <a:rPr lang="en-US" b="1" dirty="0">
                <a:latin typeface="Georgia" panose="02040502050405020303" pitchFamily="18" charset="0"/>
              </a:rPr>
              <a:t>Ana</a:t>
            </a:r>
          </a:p>
          <a:p>
            <a:r>
              <a:rPr lang="en-US" b="1" dirty="0">
                <a:latin typeface="Georgia" panose="02040502050405020303" pitchFamily="18" charset="0"/>
              </a:rPr>
              <a:t>Jessica </a:t>
            </a:r>
            <a:r>
              <a:rPr lang="en-US" sz="1800" b="1" dirty="0">
                <a:solidFill>
                  <a:srgbClr val="0000FF"/>
                </a:solidFill>
                <a:latin typeface="Georgia" panose="02040502050405020303" pitchFamily="18" charset="0"/>
              </a:rPr>
              <a:t>A</a:t>
            </a:r>
            <a:endParaRPr lang="en-US" b="1" dirty="0">
              <a:latin typeface="Georgia" panose="02040502050405020303" pitchFamily="18" charset="0"/>
            </a:endParaRPr>
          </a:p>
          <a:p>
            <a:r>
              <a:rPr lang="en-US" b="1" dirty="0">
                <a:latin typeface="Georgia" panose="02040502050405020303" pitchFamily="18" charset="0"/>
              </a:rPr>
              <a:t>Candace </a:t>
            </a:r>
            <a:r>
              <a:rPr lang="en-US" sz="1800" b="1" dirty="0">
                <a:solidFill>
                  <a:srgbClr val="0000FF"/>
                </a:solidFill>
                <a:latin typeface="Georgia" panose="02040502050405020303" pitchFamily="18" charset="0"/>
              </a:rPr>
              <a:t>A</a:t>
            </a:r>
            <a:endParaRPr lang="en-US" b="1" dirty="0">
              <a:latin typeface="Georgia" panose="02040502050405020303" pitchFamily="18" charset="0"/>
            </a:endParaRPr>
          </a:p>
          <a:p>
            <a:r>
              <a:rPr lang="en-US" b="1" dirty="0">
                <a:latin typeface="Georgia" panose="02040502050405020303" pitchFamily="18" charset="0"/>
              </a:rPr>
              <a:t>Cynthia L </a:t>
            </a:r>
            <a:r>
              <a:rPr lang="en-US" sz="1800" b="1" dirty="0">
                <a:solidFill>
                  <a:srgbClr val="0000FF"/>
                </a:solidFill>
                <a:latin typeface="Georgia" panose="02040502050405020303" pitchFamily="18" charset="0"/>
              </a:rPr>
              <a:t>A</a:t>
            </a:r>
            <a:endParaRPr lang="en-US" b="1" dirty="0">
              <a:latin typeface="Georgia" panose="02040502050405020303" pitchFamily="18" charset="0"/>
            </a:endParaRPr>
          </a:p>
          <a:p>
            <a:r>
              <a:rPr lang="en-US" b="1" dirty="0">
                <a:latin typeface="Georgia" panose="02040502050405020303" pitchFamily="18" charset="0"/>
              </a:rPr>
              <a:t>Dana </a:t>
            </a:r>
            <a:r>
              <a:rPr lang="en-US" sz="1800" b="1" dirty="0">
                <a:solidFill>
                  <a:srgbClr val="0000FF"/>
                </a:solidFill>
                <a:latin typeface="Georgia" panose="02040502050405020303" pitchFamily="18" charset="0"/>
              </a:rPr>
              <a:t>A</a:t>
            </a:r>
            <a:endParaRPr lang="en-US" b="1" dirty="0">
              <a:latin typeface="Georgia" panose="02040502050405020303" pitchFamily="18" charset="0"/>
            </a:endParaRPr>
          </a:p>
          <a:p>
            <a:r>
              <a:rPr lang="en-US" b="1" dirty="0">
                <a:latin typeface="Georgia" panose="02040502050405020303" pitchFamily="18" charset="0"/>
              </a:rPr>
              <a:t>Tayler</a:t>
            </a:r>
          </a:p>
          <a:p>
            <a:r>
              <a:rPr lang="en-US" b="1" dirty="0">
                <a:latin typeface="Georgia" panose="02040502050405020303" pitchFamily="18" charset="0"/>
              </a:rPr>
              <a:t>Teena </a:t>
            </a:r>
            <a:r>
              <a:rPr lang="en-US" sz="1800" b="1" dirty="0">
                <a:solidFill>
                  <a:srgbClr val="0000FF"/>
                </a:solidFill>
                <a:latin typeface="Georgia" panose="02040502050405020303" pitchFamily="18" charset="0"/>
              </a:rPr>
              <a:t>A</a:t>
            </a:r>
            <a:endParaRPr lang="en-US" b="1" dirty="0">
              <a:latin typeface="Georgia" panose="02040502050405020303" pitchFamily="18" charset="0"/>
            </a:endParaRPr>
          </a:p>
          <a:p>
            <a:r>
              <a:rPr lang="en-US" b="1" dirty="0">
                <a:latin typeface="Georgia" panose="02040502050405020303" pitchFamily="18" charset="0"/>
              </a:rPr>
              <a:t>Tamara </a:t>
            </a:r>
            <a:r>
              <a:rPr lang="en-US" sz="1800" b="1" dirty="0">
                <a:solidFill>
                  <a:srgbClr val="0000FF"/>
                </a:solidFill>
                <a:latin typeface="Georgia" panose="02040502050405020303" pitchFamily="18" charset="0"/>
              </a:rPr>
              <a:t>A</a:t>
            </a:r>
            <a:endParaRPr lang="en-US" b="1" dirty="0">
              <a:latin typeface="Georgia" panose="02040502050405020303" pitchFamily="18" charset="0"/>
            </a:endParaRPr>
          </a:p>
          <a:p>
            <a:r>
              <a:rPr lang="en-US" b="1" dirty="0">
                <a:latin typeface="Georgia" panose="02040502050405020303" pitchFamily="18" charset="0"/>
              </a:rPr>
              <a:t>Shirley </a:t>
            </a:r>
            <a:r>
              <a:rPr lang="en-US" sz="1800" b="1" dirty="0">
                <a:solidFill>
                  <a:srgbClr val="0000FF"/>
                </a:solidFill>
                <a:latin typeface="Georgia" panose="02040502050405020303" pitchFamily="18" charset="0"/>
              </a:rPr>
              <a:t>A</a:t>
            </a:r>
            <a:endParaRPr lang="en-US" b="1" dirty="0">
              <a:latin typeface="Georgia" panose="02040502050405020303" pitchFamily="18" charset="0"/>
            </a:endParaRPr>
          </a:p>
          <a:p>
            <a:r>
              <a:rPr lang="en-US" b="1" dirty="0">
                <a:latin typeface="Georgia" panose="02040502050405020303" pitchFamily="18" charset="0"/>
              </a:rPr>
              <a:t>Cynthia V </a:t>
            </a:r>
          </a:p>
          <a:p>
            <a:r>
              <a:rPr lang="en-US" b="1" dirty="0">
                <a:latin typeface="Georgia" panose="02040502050405020303" pitchFamily="18" charset="0"/>
              </a:rPr>
              <a:t>Ammie </a:t>
            </a:r>
          </a:p>
          <a:p>
            <a:r>
              <a:rPr lang="en-US" b="1" dirty="0">
                <a:latin typeface="Georgia" panose="02040502050405020303" pitchFamily="18" charset="0"/>
              </a:rPr>
              <a:t>Ari </a:t>
            </a:r>
          </a:p>
          <a:p>
            <a:r>
              <a:rPr lang="en-US" b="1" dirty="0">
                <a:latin typeface="Georgia" panose="02040502050405020303" pitchFamily="18" charset="0"/>
              </a:rPr>
              <a:t>Heidi </a:t>
            </a:r>
            <a:r>
              <a:rPr lang="en-US" sz="1800" b="1" dirty="0">
                <a:solidFill>
                  <a:srgbClr val="0000FF"/>
                </a:solidFill>
                <a:latin typeface="Georgia" panose="02040502050405020303" pitchFamily="18" charset="0"/>
              </a:rPr>
              <a:t>A</a:t>
            </a:r>
            <a:endParaRPr lang="en-US" b="1" dirty="0">
              <a:latin typeface="Georgia" panose="02040502050405020303" pitchFamily="18" charset="0"/>
            </a:endParaRPr>
          </a:p>
          <a:p>
            <a:r>
              <a:rPr lang="en-US" b="1" dirty="0">
                <a:latin typeface="Georgia" panose="02040502050405020303" pitchFamily="18" charset="0"/>
              </a:rPr>
              <a:t>Amina </a:t>
            </a:r>
            <a:r>
              <a:rPr lang="en-US" sz="1800" b="1" dirty="0">
                <a:solidFill>
                  <a:srgbClr val="0000FF"/>
                </a:solidFill>
                <a:latin typeface="Georgia" panose="02040502050405020303" pitchFamily="18" charset="0"/>
              </a:rPr>
              <a:t>A</a:t>
            </a:r>
            <a:endParaRPr lang="en-US" dirty="0"/>
          </a:p>
        </p:txBody>
      </p:sp>
      <p:sp>
        <p:nvSpPr>
          <p:cNvPr id="3" name="TextBox 2">
            <a:extLst>
              <a:ext uri="{FF2B5EF4-FFF2-40B4-BE49-F238E27FC236}">
                <a16:creationId xmlns:a16="http://schemas.microsoft.com/office/drawing/2014/main" id="{9D3F522B-7FC0-40BC-B284-1C670368B30C}"/>
              </a:ext>
            </a:extLst>
          </p:cNvPr>
          <p:cNvSpPr txBox="1"/>
          <p:nvPr/>
        </p:nvSpPr>
        <p:spPr>
          <a:xfrm>
            <a:off x="5781722" y="806457"/>
            <a:ext cx="6504449" cy="2462213"/>
          </a:xfrm>
          <a:prstGeom prst="rect">
            <a:avLst/>
          </a:prstGeom>
          <a:noFill/>
        </p:spPr>
        <p:txBody>
          <a:bodyPr wrap="square" rtlCol="0">
            <a:spAutoFit/>
          </a:bodyPr>
          <a:lstStyle/>
          <a:p>
            <a:pPr algn="l"/>
            <a:r>
              <a:rPr lang="en-US" sz="1400" dirty="0"/>
              <a:t>Beginning TODAY, I will be listening for the “</a:t>
            </a:r>
            <a:r>
              <a:rPr lang="en-US" sz="1400" dirty="0">
                <a:solidFill>
                  <a:srgbClr val="0000FF"/>
                </a:solidFill>
              </a:rPr>
              <a:t>Acknowledge</a:t>
            </a:r>
            <a:r>
              <a:rPr lang="en-US" sz="1400" dirty="0"/>
              <a:t>” step. </a:t>
            </a:r>
          </a:p>
          <a:p>
            <a:pPr algn="ctr"/>
            <a:r>
              <a:rPr lang="en-US" sz="1400" b="1" dirty="0"/>
              <a:t>Tips:</a:t>
            </a:r>
            <a:r>
              <a:rPr lang="en-US" sz="1400" dirty="0"/>
              <a:t> This step </a:t>
            </a:r>
            <a:r>
              <a:rPr lang="en-US" sz="1400" dirty="0">
                <a:solidFill>
                  <a:srgbClr val="0000FF"/>
                </a:solidFill>
              </a:rPr>
              <a:t>doesn’t only take place at the beginning </a:t>
            </a:r>
            <a:r>
              <a:rPr lang="en-US" sz="1400" dirty="0"/>
              <a:t>of the call. </a:t>
            </a:r>
          </a:p>
          <a:p>
            <a:pPr algn="ctr"/>
            <a:r>
              <a:rPr lang="en-US" sz="1400" dirty="0"/>
              <a:t>If the caller </a:t>
            </a:r>
            <a:r>
              <a:rPr lang="en-US" sz="1400" dirty="0">
                <a:solidFill>
                  <a:srgbClr val="0000FF"/>
                </a:solidFill>
              </a:rPr>
              <a:t>speaks to an emotion during the call,</a:t>
            </a:r>
            <a:r>
              <a:rPr lang="en-US" sz="1400" dirty="0"/>
              <a:t> “acknowledge” it. </a:t>
            </a:r>
          </a:p>
          <a:p>
            <a:pPr algn="ctr"/>
            <a:r>
              <a:rPr lang="en-US" sz="1400" dirty="0"/>
              <a:t>If they are </a:t>
            </a:r>
            <a:r>
              <a:rPr lang="en-US" sz="1400" dirty="0">
                <a:solidFill>
                  <a:srgbClr val="0000FF"/>
                </a:solidFill>
              </a:rPr>
              <a:t>new to KP</a:t>
            </a:r>
            <a:r>
              <a:rPr lang="en-US" sz="1400" dirty="0"/>
              <a:t>, “welcome them”</a:t>
            </a:r>
          </a:p>
          <a:p>
            <a:pPr algn="l"/>
            <a:r>
              <a:rPr lang="en-US" sz="1400" dirty="0"/>
              <a:t> </a:t>
            </a:r>
          </a:p>
          <a:p>
            <a:pPr algn="l"/>
            <a:r>
              <a:rPr lang="en-US" sz="1400" dirty="0"/>
              <a:t>Every time I hear you deliver the step we are focusing on, you get a point. I will listen to each person at least once a day. The person or persons with the most points at the end of business on Friday 11/20 will win a prize or prizes…… </a:t>
            </a:r>
          </a:p>
          <a:p>
            <a:pPr algn="l"/>
            <a:r>
              <a:rPr lang="en-US" sz="1400" dirty="0"/>
              <a:t> </a:t>
            </a:r>
          </a:p>
          <a:p>
            <a:pPr algn="l"/>
            <a:r>
              <a:rPr lang="en-US" sz="1400" b="1" dirty="0">
                <a:solidFill>
                  <a:srgbClr val="0000FF"/>
                </a:solidFill>
              </a:rPr>
              <a:t>LET THE GAMES BEGIN!!</a:t>
            </a:r>
          </a:p>
          <a:p>
            <a:pPr algn="l"/>
            <a:endParaRPr lang="en-US" sz="1400" dirty="0"/>
          </a:p>
        </p:txBody>
      </p:sp>
    </p:spTree>
    <p:extLst>
      <p:ext uri="{BB962C8B-B14F-4D97-AF65-F5344CB8AC3E}">
        <p14:creationId xmlns:p14="http://schemas.microsoft.com/office/powerpoint/2010/main" val="2280877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1A9A61-045F-4EBA-815A-1A3A1A00E251}"/>
              </a:ext>
            </a:extLst>
          </p:cNvPr>
          <p:cNvPicPr>
            <a:picLocks noChangeAspect="1"/>
          </p:cNvPicPr>
          <p:nvPr/>
        </p:nvPicPr>
        <p:blipFill>
          <a:blip r:embed="rId2"/>
          <a:stretch>
            <a:fillRect/>
          </a:stretch>
        </p:blipFill>
        <p:spPr>
          <a:xfrm>
            <a:off x="290512" y="147637"/>
            <a:ext cx="11610975" cy="6562725"/>
          </a:xfrm>
          <a:prstGeom prst="rect">
            <a:avLst/>
          </a:prstGeom>
        </p:spPr>
      </p:pic>
    </p:spTree>
    <p:extLst>
      <p:ext uri="{BB962C8B-B14F-4D97-AF65-F5344CB8AC3E}">
        <p14:creationId xmlns:p14="http://schemas.microsoft.com/office/powerpoint/2010/main" val="3902719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74225A-D67D-4484-BD7D-C498766DC977}"/>
              </a:ext>
            </a:extLst>
          </p:cNvPr>
          <p:cNvSpPr txBox="1"/>
          <p:nvPr/>
        </p:nvSpPr>
        <p:spPr>
          <a:xfrm>
            <a:off x="4701908" y="1458458"/>
            <a:ext cx="6501372" cy="523220"/>
          </a:xfrm>
          <a:prstGeom prst="rect">
            <a:avLst/>
          </a:prstGeom>
          <a:noFill/>
        </p:spPr>
        <p:txBody>
          <a:bodyPr wrap="square" rtlCol="0">
            <a:spAutoFit/>
          </a:bodyPr>
          <a:lstStyle/>
          <a:p>
            <a:r>
              <a:rPr lang="en-US" sz="2800" b="1" dirty="0">
                <a:solidFill>
                  <a:srgbClr val="21386E"/>
                </a:solidFill>
                <a:latin typeface="Century Gothic" panose="020B0502020202020204" pitchFamily="34" charset="0"/>
              </a:rPr>
              <a:t>Engagement Best Practices</a:t>
            </a:r>
          </a:p>
        </p:txBody>
      </p:sp>
      <p:sp>
        <p:nvSpPr>
          <p:cNvPr id="8" name="TextBox 7">
            <a:extLst>
              <a:ext uri="{FF2B5EF4-FFF2-40B4-BE49-F238E27FC236}">
                <a16:creationId xmlns:a16="http://schemas.microsoft.com/office/drawing/2014/main" id="{8431F6E2-B203-4FC1-BF6F-B06211FDD797}"/>
              </a:ext>
            </a:extLst>
          </p:cNvPr>
          <p:cNvSpPr txBox="1"/>
          <p:nvPr/>
        </p:nvSpPr>
        <p:spPr>
          <a:xfrm>
            <a:off x="4701908" y="782838"/>
            <a:ext cx="6501372" cy="707886"/>
          </a:xfrm>
          <a:prstGeom prst="rect">
            <a:avLst/>
          </a:prstGeom>
          <a:noFill/>
        </p:spPr>
        <p:txBody>
          <a:bodyPr wrap="square" rtlCol="0">
            <a:spAutoFit/>
          </a:bodyPr>
          <a:lstStyle/>
          <a:p>
            <a:r>
              <a:rPr lang="en-US" sz="4000" b="1" dirty="0">
                <a:solidFill>
                  <a:srgbClr val="21386E"/>
                </a:solidFill>
                <a:latin typeface="Century Gothic" panose="020B0502020202020204" pitchFamily="34" charset="0"/>
              </a:rPr>
              <a:t>Terry Mcclenney</a:t>
            </a:r>
          </a:p>
        </p:txBody>
      </p:sp>
      <p:graphicFrame>
        <p:nvGraphicFramePr>
          <p:cNvPr id="6" name="Table 8">
            <a:extLst>
              <a:ext uri="{FF2B5EF4-FFF2-40B4-BE49-F238E27FC236}">
                <a16:creationId xmlns:a16="http://schemas.microsoft.com/office/drawing/2014/main" id="{59F21F79-B301-472E-AB17-ABE32CF66EED}"/>
              </a:ext>
            </a:extLst>
          </p:cNvPr>
          <p:cNvGraphicFramePr>
            <a:graphicFrameLocks noGrp="1"/>
          </p:cNvGraphicFramePr>
          <p:nvPr/>
        </p:nvGraphicFramePr>
        <p:xfrm>
          <a:off x="683592" y="2448967"/>
          <a:ext cx="10898808" cy="4365853"/>
        </p:xfrm>
        <a:graphic>
          <a:graphicData uri="http://schemas.openxmlformats.org/drawingml/2006/table">
            <a:tbl>
              <a:tblPr firstRow="1" bandRow="1">
                <a:tableStyleId>{5C22544A-7EE6-4342-B048-85BDC9FD1C3A}</a:tableStyleId>
              </a:tblPr>
              <a:tblGrid>
                <a:gridCol w="5449404">
                  <a:extLst>
                    <a:ext uri="{9D8B030D-6E8A-4147-A177-3AD203B41FA5}">
                      <a16:colId xmlns:a16="http://schemas.microsoft.com/office/drawing/2014/main" val="519164100"/>
                    </a:ext>
                  </a:extLst>
                </a:gridCol>
                <a:gridCol w="5449404">
                  <a:extLst>
                    <a:ext uri="{9D8B030D-6E8A-4147-A177-3AD203B41FA5}">
                      <a16:colId xmlns:a16="http://schemas.microsoft.com/office/drawing/2014/main" val="2377065718"/>
                    </a:ext>
                  </a:extLst>
                </a:gridCol>
              </a:tblGrid>
              <a:tr h="6777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21386E"/>
                          </a:solidFill>
                          <a:latin typeface="Century Gothic" panose="020B0502020202020204" pitchFamily="34" charset="0"/>
                        </a:rPr>
                        <a:t>Meeting Strategies </a:t>
                      </a:r>
                      <a:r>
                        <a:rPr lang="en-US" sz="1000" dirty="0">
                          <a:solidFill>
                            <a:srgbClr val="21386E"/>
                          </a:solidFill>
                          <a:latin typeface="Century Gothic" panose="020B0502020202020204" pitchFamily="34" charset="0"/>
                        </a:rPr>
                        <a:t>(Huddles, Team Meetings etc.)</a:t>
                      </a:r>
                      <a:endParaRPr lang="en-US" dirty="0">
                        <a:solidFill>
                          <a:srgbClr val="21386E"/>
                        </a:solidFill>
                        <a:latin typeface="Century Gothic" panose="020B0502020202020204" pitchFamily="34" charset="0"/>
                      </a:endParaRPr>
                    </a:p>
                  </a:txBody>
                  <a:tcPr marL="137160" marR="137160" marT="137160" marB="137160">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21386E"/>
                          </a:solidFill>
                          <a:latin typeface="Century Gothic" panose="020B0502020202020204" pitchFamily="34" charset="0"/>
                        </a:rPr>
                        <a:t>Non-Meeting Strategies</a:t>
                      </a:r>
                    </a:p>
                  </a:txBody>
                  <a:tcPr marL="137160" marR="137160" marT="137160" marB="137160">
                    <a:solidFill>
                      <a:schemeClr val="bg1"/>
                    </a:solidFill>
                  </a:tcPr>
                </a:tc>
                <a:extLst>
                  <a:ext uri="{0D108BD9-81ED-4DB2-BD59-A6C34878D82A}">
                    <a16:rowId xmlns:a16="http://schemas.microsoft.com/office/drawing/2014/main" val="3786527191"/>
                  </a:ext>
                </a:extLst>
              </a:tr>
              <a:tr h="370840">
                <a:tc>
                  <a:txBody>
                    <a:bodyPr/>
                    <a:lstStyle/>
                    <a:p>
                      <a:pPr marL="628650" lvl="0" indent="-285750" fontAlgn="ctr">
                        <a:buFont typeface="Arial" panose="020B0604020202020204" pitchFamily="34" charset="0"/>
                        <a:buChar char="•"/>
                      </a:pPr>
                      <a:r>
                        <a:rPr lang="en-US" sz="1400" b="1" dirty="0">
                          <a:latin typeface="Calibri" panose="020F0502020204030204" pitchFamily="34" charset="0"/>
                        </a:rPr>
                        <a:t>I use Kahoot! (Demo)</a:t>
                      </a:r>
                    </a:p>
                    <a:p>
                      <a:pPr marL="628650" lvl="0" indent="-285750" fontAlgn="ctr">
                        <a:buFont typeface="Arial" panose="020B0604020202020204" pitchFamily="34" charset="0"/>
                        <a:buChar char="•"/>
                      </a:pPr>
                      <a:endParaRPr lang="en-US" sz="1400" b="1" dirty="0">
                        <a:latin typeface="Calibri" panose="020F0502020204030204" pitchFamily="34" charset="0"/>
                      </a:endParaRPr>
                    </a:p>
                    <a:p>
                      <a:pPr marL="628650" lvl="0" indent="-285750" fontAlgn="ctr">
                        <a:buFont typeface="Arial" panose="020B0604020202020204" pitchFamily="34" charset="0"/>
                        <a:buChar char="•"/>
                      </a:pPr>
                      <a:r>
                        <a:rPr lang="en-US" sz="1400" b="1" dirty="0">
                          <a:latin typeface="Calibri" panose="020F0502020204030204" pitchFamily="34" charset="0"/>
                        </a:rPr>
                        <a:t>Role Play – Huge for my staff. Know your team, meet them where they are, and have fun</a:t>
                      </a:r>
                    </a:p>
                    <a:p>
                      <a:pPr marL="628650" lvl="0" indent="-285750" fontAlgn="ctr">
                        <a:buFont typeface="Arial" panose="020B0604020202020204" pitchFamily="34" charset="0"/>
                        <a:buChar char="•"/>
                      </a:pPr>
                      <a:endParaRPr lang="en-US" sz="1400" b="1" dirty="0">
                        <a:latin typeface="Calibri" panose="020F0502020204030204" pitchFamily="34" charset="0"/>
                      </a:endParaRPr>
                    </a:p>
                    <a:p>
                      <a:pPr marL="628650" lvl="0" indent="-285750" fontAlgn="ctr">
                        <a:buFont typeface="Arial" panose="020B0604020202020204" pitchFamily="34" charset="0"/>
                        <a:buChar char="•"/>
                      </a:pPr>
                      <a:r>
                        <a:rPr lang="en-US" sz="1400" b="1" dirty="0">
                          <a:latin typeface="Calibri" panose="020F0502020204030204" pitchFamily="34" charset="0"/>
                        </a:rPr>
                        <a:t>Agents share their best practices with each other during huddles</a:t>
                      </a:r>
                    </a:p>
                    <a:p>
                      <a:pPr marL="628650" lvl="0" indent="-285750" fontAlgn="ctr">
                        <a:buFont typeface="Arial" panose="020B0604020202020204" pitchFamily="34" charset="0"/>
                        <a:buChar char="•"/>
                      </a:pPr>
                      <a:endParaRPr lang="en-US" sz="1400" b="1" dirty="0">
                        <a:latin typeface="Calibri" panose="020F0502020204030204" pitchFamily="34" charset="0"/>
                      </a:endParaRPr>
                    </a:p>
                    <a:p>
                      <a:pPr marL="628650" lvl="0" indent="-285750" fontAlgn="ctr">
                        <a:buFont typeface="Arial" panose="020B0604020202020204" pitchFamily="34" charset="0"/>
                        <a:buChar char="•"/>
                      </a:pPr>
                      <a:r>
                        <a:rPr lang="en-US" sz="1400" b="1" dirty="0">
                          <a:latin typeface="Calibri" panose="020F0502020204030204" pitchFamily="34" charset="0"/>
                        </a:rPr>
                        <a:t>Sometimes I  allow space for my agents to have their moment during huddles. Agents can share in a safe space</a:t>
                      </a:r>
                    </a:p>
                    <a:p>
                      <a:pPr marL="628650" lvl="0" indent="-285750" fontAlgn="ctr">
                        <a:buFont typeface="Arial" panose="020B0604020202020204" pitchFamily="34" charset="0"/>
                        <a:buChar char="•"/>
                      </a:pPr>
                      <a:endParaRPr lang="en-US" sz="1400" b="1" dirty="0">
                        <a:latin typeface="Calibri" panose="020F0502020204030204" pitchFamily="34" charset="0"/>
                      </a:endParaRPr>
                    </a:p>
                    <a:p>
                      <a:pPr marL="628650" lvl="0" indent="-285750" fontAlgn="ctr">
                        <a:buFont typeface="Arial" panose="020B0604020202020204" pitchFamily="34" charset="0"/>
                        <a:buChar char="•"/>
                      </a:pPr>
                      <a:endParaRPr lang="en-US" sz="1400" b="1" dirty="0">
                        <a:latin typeface="Calibri" panose="020F0502020204030204" pitchFamily="34" charset="0"/>
                      </a:endParaRPr>
                    </a:p>
                  </a:txBody>
                  <a:tcPr marL="0" marR="137160" marT="137160" marB="137160">
                    <a:noFill/>
                  </a:tcPr>
                </a:tc>
                <a:tc>
                  <a:txBody>
                    <a:bodyPr/>
                    <a:lstStyle/>
                    <a:p>
                      <a:pPr marL="628650" lvl="0" indent="-285750" fontAlgn="ctr">
                        <a:buFont typeface="Arial" panose="020B0604020202020204" pitchFamily="34" charset="0"/>
                        <a:buChar char="•"/>
                      </a:pPr>
                      <a:r>
                        <a:rPr lang="en-US" sz="1400" b="1" u="none" dirty="0">
                          <a:latin typeface="Calibri" panose="020F0502020204030204" pitchFamily="34" charset="0"/>
                        </a:rPr>
                        <a:t>Break-off Huddle: Just to hang out with each other; open forum</a:t>
                      </a:r>
                    </a:p>
                    <a:p>
                      <a:pPr marL="628650" lvl="0" indent="-285750" fontAlgn="ctr">
                        <a:buFont typeface="Arial" panose="020B0604020202020204" pitchFamily="34" charset="0"/>
                        <a:buChar char="•"/>
                      </a:pPr>
                      <a:endParaRPr lang="en-US" sz="1400" b="1" u="none" dirty="0">
                        <a:latin typeface="Calibri" panose="020F0502020204030204" pitchFamily="34" charset="0"/>
                      </a:endParaRPr>
                    </a:p>
                    <a:p>
                      <a:pPr marL="628650" lvl="0" indent="-285750" fontAlgn="ctr">
                        <a:buFont typeface="Arial" panose="020B0604020202020204" pitchFamily="34" charset="0"/>
                        <a:buChar char="•"/>
                      </a:pPr>
                      <a:r>
                        <a:rPr lang="en-US" sz="1400" b="1" u="none" dirty="0">
                          <a:latin typeface="Calibri" panose="020F0502020204030204" pitchFamily="34" charset="0"/>
                        </a:rPr>
                        <a:t>Very Engaged </a:t>
                      </a:r>
                      <a:r>
                        <a:rPr lang="en-US" sz="1400" b="1" dirty="0">
                          <a:latin typeface="Calibri" panose="020F0502020204030204" pitchFamily="34" charset="0"/>
                        </a:rPr>
                        <a:t>Team Chat – Utilize Praise Application within teams. We communicate constantly back and forth</a:t>
                      </a:r>
                    </a:p>
                    <a:p>
                      <a:pPr marL="628650" lvl="0" indent="-285750" fontAlgn="ctr">
                        <a:buFont typeface="Arial" panose="020B0604020202020204" pitchFamily="34" charset="0"/>
                        <a:buChar char="•"/>
                      </a:pPr>
                      <a:endParaRPr lang="en-US" sz="1400" b="1" dirty="0">
                        <a:latin typeface="Calibri" panose="020F0502020204030204" pitchFamily="34" charset="0"/>
                      </a:endParaRPr>
                    </a:p>
                    <a:p>
                      <a:pPr marL="628650" lvl="0" indent="-285750" fontAlgn="ctr">
                        <a:buFont typeface="Arial" panose="020B0604020202020204" pitchFamily="34" charset="0"/>
                        <a:buChar char="•"/>
                      </a:pPr>
                      <a:r>
                        <a:rPr lang="en-US" sz="1400" b="1" dirty="0">
                          <a:latin typeface="Calibri" panose="020F0502020204030204" pitchFamily="34" charset="0"/>
                        </a:rPr>
                        <a:t>Daily Shout : KPI drive shout outs or kudos to staff</a:t>
                      </a:r>
                    </a:p>
                    <a:p>
                      <a:pPr marL="628650" lvl="0" indent="-285750" fontAlgn="ctr">
                        <a:buFont typeface="Arial" panose="020B0604020202020204" pitchFamily="34" charset="0"/>
                        <a:buChar char="•"/>
                      </a:pPr>
                      <a:endParaRPr lang="en-US" sz="1400" b="1" dirty="0">
                        <a:latin typeface="Calibri" panose="020F0502020204030204" pitchFamily="34" charset="0"/>
                      </a:endParaRPr>
                    </a:p>
                    <a:p>
                      <a:pPr marL="628650" lvl="0" indent="-285750" fontAlgn="ctr">
                        <a:buFont typeface="Arial" panose="020B0604020202020204" pitchFamily="34" charset="0"/>
                        <a:buChar char="•"/>
                      </a:pPr>
                      <a:r>
                        <a:rPr lang="en-US" sz="1400" b="1" dirty="0">
                          <a:latin typeface="Calibri" panose="020F0502020204030204" pitchFamily="34" charset="0"/>
                        </a:rPr>
                        <a:t>I also submit People Matter, I Matter compliments; I send thank you notes for staff (via MS teams)</a:t>
                      </a:r>
                    </a:p>
                    <a:p>
                      <a:pPr marL="628650" lvl="0" indent="-285750" fontAlgn="ctr">
                        <a:buFont typeface="Arial" panose="020B0604020202020204" pitchFamily="34" charset="0"/>
                        <a:buChar char="•"/>
                      </a:pPr>
                      <a:endParaRPr lang="en-US" sz="1400" b="1" dirty="0">
                        <a:latin typeface="Calibri" panose="020F0502020204030204" pitchFamily="34" charset="0"/>
                      </a:endParaRPr>
                    </a:p>
                    <a:p>
                      <a:pPr marL="628650" lvl="0" indent="-285750" fontAlgn="ctr">
                        <a:buFont typeface="Arial" panose="020B0604020202020204" pitchFamily="34" charset="0"/>
                        <a:buChar char="•"/>
                      </a:pPr>
                      <a:r>
                        <a:rPr lang="en-US" sz="1400" b="1" dirty="0">
                          <a:latin typeface="Calibri" panose="020F0502020204030204" pitchFamily="34" charset="0"/>
                        </a:rPr>
                        <a:t>I send inspirational thoughts and notes during the week (it doesn’t work for everyone, but it really works for my team)</a:t>
                      </a:r>
                    </a:p>
                    <a:p>
                      <a:pPr marL="628650" lvl="0" indent="-285750" fontAlgn="ctr">
                        <a:buFont typeface="Arial" panose="020B0604020202020204" pitchFamily="34" charset="0"/>
                        <a:buChar char="•"/>
                      </a:pPr>
                      <a:endParaRPr lang="en-US" sz="1400" b="1" dirty="0">
                        <a:latin typeface="Calibri" panose="020F0502020204030204" pitchFamily="34" charset="0"/>
                      </a:endParaRPr>
                    </a:p>
                    <a:p>
                      <a:pPr marL="628650" lvl="0" indent="-285750" fontAlgn="ctr">
                        <a:buFont typeface="Arial" panose="020B0604020202020204" pitchFamily="34" charset="0"/>
                        <a:buChar char="•"/>
                      </a:pPr>
                      <a:r>
                        <a:rPr lang="en-US" sz="1400" b="1" dirty="0">
                          <a:latin typeface="Calibri" panose="020F0502020204030204" pitchFamily="34" charset="0"/>
                        </a:rPr>
                        <a:t>Random acts of appreciation throughout the day/week</a:t>
                      </a:r>
                    </a:p>
                    <a:p>
                      <a:pPr marL="628650" lvl="0" indent="-285750" fontAlgn="ctr">
                        <a:buFont typeface="Arial" panose="020B0604020202020204" pitchFamily="34" charset="0"/>
                        <a:buChar char="•"/>
                      </a:pPr>
                      <a:endParaRPr lang="en-US" sz="1400" b="1" u="sng" dirty="0">
                        <a:latin typeface="Calibri" panose="020F0502020204030204" pitchFamily="34" charset="0"/>
                      </a:endParaRPr>
                    </a:p>
                    <a:p>
                      <a:pPr marL="342900" lvl="0" indent="0" fontAlgn="ctr">
                        <a:buFont typeface="Arial" panose="020B0604020202020204" pitchFamily="34" charset="0"/>
                        <a:buNone/>
                      </a:pPr>
                      <a:endParaRPr lang="en-US" sz="1400" b="1" dirty="0">
                        <a:latin typeface="Calibri" panose="020F0502020204030204" pitchFamily="34" charset="0"/>
                      </a:endParaRPr>
                    </a:p>
                  </a:txBody>
                  <a:tcPr marL="0" marR="137160" marT="137160" marB="137160">
                    <a:noFill/>
                  </a:tcPr>
                </a:tc>
                <a:extLst>
                  <a:ext uri="{0D108BD9-81ED-4DB2-BD59-A6C34878D82A}">
                    <a16:rowId xmlns:a16="http://schemas.microsoft.com/office/drawing/2014/main" val="3235392683"/>
                  </a:ext>
                </a:extLst>
              </a:tr>
            </a:tbl>
          </a:graphicData>
        </a:graphic>
      </p:graphicFrame>
      <p:pic>
        <p:nvPicPr>
          <p:cNvPr id="1028" name="Picture 4" descr="Premium Happy office workers jumping up Illustration download in PNG &amp;  Vector format">
            <a:extLst>
              <a:ext uri="{FF2B5EF4-FFF2-40B4-BE49-F238E27FC236}">
                <a16:creationId xmlns:a16="http://schemas.microsoft.com/office/drawing/2014/main" id="{A67BE867-62BF-4120-BD66-DE99F0894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184" y="242105"/>
            <a:ext cx="4183232" cy="2447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090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3AFA1D8-198A-4FF8-8F79-FE801EFACBEC}"/>
              </a:ext>
            </a:extLst>
          </p:cNvPr>
          <p:cNvSpPr/>
          <p:nvPr/>
        </p:nvSpPr>
        <p:spPr>
          <a:xfrm>
            <a:off x="-1" y="-13252"/>
            <a:ext cx="12298018" cy="6858000"/>
          </a:xfrm>
          <a:prstGeom prst="rect">
            <a:avLst/>
          </a:prstGeom>
          <a:solidFill>
            <a:srgbClr val="AA0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C0512A86-C283-41DC-8373-2787C49DC718}"/>
              </a:ext>
            </a:extLst>
          </p:cNvPr>
          <p:cNvGrpSpPr/>
          <p:nvPr/>
        </p:nvGrpSpPr>
        <p:grpSpPr>
          <a:xfrm>
            <a:off x="6541264" y="527938"/>
            <a:ext cx="5753100" cy="6300400"/>
            <a:chOff x="6858000" y="1189663"/>
            <a:chExt cx="5753100" cy="6300400"/>
          </a:xfrm>
        </p:grpSpPr>
        <p:sp>
          <p:nvSpPr>
            <p:cNvPr id="4" name="Rectangle 3">
              <a:extLst>
                <a:ext uri="{FF2B5EF4-FFF2-40B4-BE49-F238E27FC236}">
                  <a16:creationId xmlns:a16="http://schemas.microsoft.com/office/drawing/2014/main" id="{4110D56F-DB6A-4607-9958-804BE971BF64}"/>
                </a:ext>
              </a:extLst>
            </p:cNvPr>
            <p:cNvSpPr/>
            <p:nvPr/>
          </p:nvSpPr>
          <p:spPr>
            <a:xfrm>
              <a:off x="6858000" y="2831036"/>
              <a:ext cx="5753100" cy="4659027"/>
            </a:xfrm>
            <a:prstGeom prst="rect">
              <a:avLst/>
            </a:prstGeom>
            <a:solidFill>
              <a:srgbClr val="02B6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919A30A4-5B02-4146-9488-C61B02975E31}"/>
                </a:ext>
              </a:extLst>
            </p:cNvPr>
            <p:cNvSpPr/>
            <p:nvPr/>
          </p:nvSpPr>
          <p:spPr>
            <a:xfrm>
              <a:off x="7153275" y="1189663"/>
              <a:ext cx="5273169" cy="6001643"/>
            </a:xfrm>
            <a:prstGeom prst="rect">
              <a:avLst/>
            </a:prstGeom>
          </p:spPr>
          <p:txBody>
            <a:bodyPr wrap="square">
              <a:spAutoFit/>
            </a:bodyPr>
            <a:lstStyle/>
            <a:p>
              <a:pPr algn="ctr"/>
              <a:r>
                <a:rPr lang="en-US" sz="4000" b="1" dirty="0">
                  <a:solidFill>
                    <a:schemeClr val="bg1"/>
                  </a:solidFill>
                  <a:latin typeface="Century Gothic" panose="020B0502020202020204" pitchFamily="34" charset="0"/>
                </a:rPr>
                <a:t>Breakout Session</a:t>
              </a:r>
            </a:p>
            <a:p>
              <a:pPr algn="ctr"/>
              <a:r>
                <a:rPr lang="en-US" sz="4000" b="1" dirty="0">
                  <a:solidFill>
                    <a:schemeClr val="bg1"/>
                  </a:solidFill>
                  <a:latin typeface="Century Gothic" panose="020B0502020202020204" pitchFamily="34" charset="0"/>
                </a:rPr>
                <a:t>30 min</a:t>
              </a:r>
            </a:p>
            <a:p>
              <a:pPr algn="ctr"/>
              <a:endParaRPr lang="en-US" sz="4000" b="1" dirty="0">
                <a:solidFill>
                  <a:schemeClr val="bg1"/>
                </a:solidFill>
                <a:latin typeface="Century Gothic" panose="020B0502020202020204" pitchFamily="34" charset="0"/>
              </a:endParaRPr>
            </a:p>
            <a:p>
              <a:endParaRPr lang="en-US" sz="2000" b="1" dirty="0">
                <a:solidFill>
                  <a:schemeClr val="bg1"/>
                </a:solidFill>
              </a:endParaRPr>
            </a:p>
            <a:p>
              <a:r>
                <a:rPr lang="en-US" sz="2000" b="1" dirty="0">
                  <a:solidFill>
                    <a:schemeClr val="bg1"/>
                  </a:solidFill>
                </a:rPr>
                <a:t>“I Like”: </a:t>
              </a:r>
              <a:r>
                <a:rPr lang="en-US" sz="1600" b="1" dirty="0">
                  <a:solidFill>
                    <a:schemeClr val="bg1"/>
                  </a:solidFill>
                </a:rPr>
                <a:t>TMs are encouraged to convey the aspects that he or she liked about engagement practices shared by panelist</a:t>
              </a:r>
            </a:p>
            <a:p>
              <a:endParaRPr lang="en-US" sz="1600" b="1" dirty="0">
                <a:solidFill>
                  <a:schemeClr val="bg1"/>
                </a:solidFill>
              </a:endParaRPr>
            </a:p>
            <a:p>
              <a:endParaRPr lang="en-US" sz="1600" b="1" dirty="0">
                <a:solidFill>
                  <a:schemeClr val="bg1"/>
                </a:solidFill>
              </a:endParaRPr>
            </a:p>
            <a:p>
              <a:r>
                <a:rPr lang="en-US" sz="2000" b="1" dirty="0">
                  <a:solidFill>
                    <a:schemeClr val="bg1"/>
                  </a:solidFill>
                </a:rPr>
                <a:t>“I Do”: </a:t>
              </a:r>
              <a:r>
                <a:rPr lang="en-US" sz="1600" b="1" dirty="0">
                  <a:solidFill>
                    <a:schemeClr val="bg1"/>
                  </a:solidFill>
                </a:rPr>
                <a:t>TMs are encouraged to share and document how they engage their agents today. What engagement strategies have been successful for you?</a:t>
              </a:r>
            </a:p>
            <a:p>
              <a:endParaRPr lang="en-US" sz="2000" b="1" dirty="0">
                <a:solidFill>
                  <a:schemeClr val="bg1"/>
                </a:solidFill>
              </a:endParaRPr>
            </a:p>
            <a:p>
              <a:endParaRPr lang="en-US" sz="2000" b="1" dirty="0">
                <a:solidFill>
                  <a:schemeClr val="bg1"/>
                </a:solidFill>
              </a:endParaRPr>
            </a:p>
            <a:p>
              <a:r>
                <a:rPr lang="en-US" sz="2000" b="1" dirty="0">
                  <a:solidFill>
                    <a:schemeClr val="bg1"/>
                  </a:solidFill>
                </a:rPr>
                <a:t>“What If”: </a:t>
              </a:r>
              <a:r>
                <a:rPr lang="en-US" sz="1600" b="1" dirty="0">
                  <a:solidFill>
                    <a:schemeClr val="bg1"/>
                  </a:solidFill>
                </a:rPr>
                <a:t>TMs can share/brainstorm other ideas (new or recycled) aimed at engaging &amp; motivating staff both. This opens possibilities for new ideas that your team can explore in future. </a:t>
              </a:r>
              <a:endParaRPr lang="en-US" sz="2400" dirty="0">
                <a:solidFill>
                  <a:schemeClr val="bg1"/>
                </a:solidFill>
              </a:endParaRPr>
            </a:p>
          </p:txBody>
        </p:sp>
      </p:grpSp>
      <p:pic>
        <p:nvPicPr>
          <p:cNvPr id="2050" name="Picture 2" descr="Digital Transformation CIO Exchange">
            <a:extLst>
              <a:ext uri="{FF2B5EF4-FFF2-40B4-BE49-F238E27FC236}">
                <a16:creationId xmlns:a16="http://schemas.microsoft.com/office/drawing/2014/main" id="{1DC9907E-7872-4C1A-BA02-5A8BEC1D70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943" y="1508977"/>
            <a:ext cx="7158501" cy="4025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41998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742EFD4194BBD4B86E6D0C6D4005DCB" ma:contentTypeVersion="7" ma:contentTypeDescription="Create a new document." ma:contentTypeScope="" ma:versionID="8b0d97d4b5766c00268459e5c796b190">
  <xsd:schema xmlns:xsd="http://www.w3.org/2001/XMLSchema" xmlns:xs="http://www.w3.org/2001/XMLSchema" xmlns:p="http://schemas.microsoft.com/office/2006/metadata/properties" xmlns:ns3="9baf1fae-fa5d-4292-b832-1155d4b2a03f" xmlns:ns4="9b107d74-c765-4aa5-8b3d-09d81815d5a1" targetNamespace="http://schemas.microsoft.com/office/2006/metadata/properties" ma:root="true" ma:fieldsID="9f585ef36303ebc9711b77b7ef450891" ns3:_="" ns4:_="">
    <xsd:import namespace="9baf1fae-fa5d-4292-b832-1155d4b2a03f"/>
    <xsd:import namespace="9b107d74-c765-4aa5-8b3d-09d81815d5a1"/>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baf1fae-fa5d-4292-b832-1155d4b2a03f"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b107d74-c765-4aa5-8b3d-09d81815d5a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75C0B3C-CC7E-4D38-B61B-D5908AE9FC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baf1fae-fa5d-4292-b832-1155d4b2a03f"/>
    <ds:schemaRef ds:uri="9b107d74-c765-4aa5-8b3d-09d81815d5a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B6396CF-378A-4672-B552-7F57915A86FF}">
  <ds:schemaRefs>
    <ds:schemaRef ds:uri="http://schemas.microsoft.com/office/2006/documentManagement/types"/>
    <ds:schemaRef ds:uri="9b107d74-c765-4aa5-8b3d-09d81815d5a1"/>
    <ds:schemaRef ds:uri="http://schemas.microsoft.com/office/infopath/2007/PartnerControls"/>
    <ds:schemaRef ds:uri="http://purl.org/dc/dcmitype/"/>
    <ds:schemaRef ds:uri="http://schemas.microsoft.com/office/2006/metadata/properties"/>
    <ds:schemaRef ds:uri="http://purl.org/dc/elements/1.1/"/>
    <ds:schemaRef ds:uri="http://purl.org/dc/terms/"/>
    <ds:schemaRef ds:uri="http://schemas.openxmlformats.org/package/2006/metadata/core-properties"/>
    <ds:schemaRef ds:uri="9baf1fae-fa5d-4292-b832-1155d4b2a03f"/>
    <ds:schemaRef ds:uri="http://www.w3.org/XML/1998/namespace"/>
  </ds:schemaRefs>
</ds:datastoreItem>
</file>

<file path=customXml/itemProps3.xml><?xml version="1.0" encoding="utf-8"?>
<ds:datastoreItem xmlns:ds="http://schemas.openxmlformats.org/officeDocument/2006/customXml" ds:itemID="{C49603CB-7DF8-4076-BD30-DF769EBF02D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30568</TotalTime>
  <Words>2593</Words>
  <Application>Microsoft Office PowerPoint</Application>
  <PresentationFormat>Widescreen</PresentationFormat>
  <Paragraphs>405</Paragraphs>
  <Slides>19</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Calibri</vt:lpstr>
      <vt:lpstr>Calibri Light</vt:lpstr>
      <vt:lpstr>Century Gothic</vt:lpstr>
      <vt:lpstr>Georgia</vt:lpstr>
      <vt:lpstr>museo-sans</vt:lpstr>
      <vt:lpstr>Open Sans</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Johnson Aderohunmu</dc:creator>
  <cp:lastModifiedBy>Johnson Aderohunmu</cp:lastModifiedBy>
  <cp:revision>57</cp:revision>
  <dcterms:created xsi:type="dcterms:W3CDTF">2020-05-27T16:36:57Z</dcterms:created>
  <dcterms:modified xsi:type="dcterms:W3CDTF">2020-11-18T20:29:30Z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0x0101002742EFD4194BBD4B86E6D0C6D4005DCB</vt:lpwstr>
  </property>
</Properties>
</file>